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7" r:id="rId2"/>
    <p:sldId id="263" r:id="rId3"/>
    <p:sldId id="264" r:id="rId4"/>
    <p:sldId id="272" r:id="rId5"/>
    <p:sldId id="271" r:id="rId6"/>
    <p:sldId id="266" r:id="rId7"/>
    <p:sldId id="269" r:id="rId8"/>
    <p:sldId id="268" r:id="rId9"/>
    <p:sldId id="267"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09" autoAdjust="0"/>
  </p:normalViewPr>
  <p:slideViewPr>
    <p:cSldViewPr snapToGrid="0">
      <p:cViewPr varScale="1">
        <p:scale>
          <a:sx n="73" d="100"/>
          <a:sy n="73" d="100"/>
        </p:scale>
        <p:origin x="127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4796E0-1DB8-44C2-9474-3B429368A760}" type="datetimeFigureOut">
              <a:rPr lang="en-GB" smtClean="0"/>
              <a:t>02/11/2018</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02FC80-FCE2-464D-9B23-B0F0EE8F91A2}" type="slidenum">
              <a:rPr lang="en-GB" smtClean="0"/>
              <a:t>‹#›</a:t>
            </a:fld>
            <a:endParaRPr lang="en-GB"/>
          </a:p>
        </p:txBody>
      </p:sp>
    </p:spTree>
    <p:extLst>
      <p:ext uri="{BB962C8B-B14F-4D97-AF65-F5344CB8AC3E}">
        <p14:creationId xmlns:p14="http://schemas.microsoft.com/office/powerpoint/2010/main" val="499947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65F7D4A-3934-4B55-94B9-A3D709736C6F}" type="slidenum">
              <a:rPr lang="en-US" smtClean="0"/>
              <a:pPr/>
              <a:t>1</a:t>
            </a:fld>
            <a:endParaRPr lang="en-US"/>
          </a:p>
        </p:txBody>
      </p:sp>
      <p:sp>
        <p:nvSpPr>
          <p:cNvPr id="5" name="Footer Placeholder 4"/>
          <p:cNvSpPr>
            <a:spLocks noGrp="1"/>
          </p:cNvSpPr>
          <p:nvPr>
            <p:ph type="ftr" sz="quarter" idx="11"/>
          </p:nvPr>
        </p:nvSpPr>
        <p:spPr/>
        <p:txBody>
          <a:bodyPr/>
          <a:lstStyle/>
          <a:p>
            <a:r>
              <a:rPr lang="en-US"/>
              <a:t>UoB: 12029903</a:t>
            </a:r>
          </a:p>
        </p:txBody>
      </p:sp>
    </p:spTree>
    <p:extLst>
      <p:ext uri="{BB962C8B-B14F-4D97-AF65-F5344CB8AC3E}">
        <p14:creationId xmlns:p14="http://schemas.microsoft.com/office/powerpoint/2010/main" val="2726343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r" rtl="1">
              <a:buFont typeface="Arial" panose="020B0604020202020204" pitchFamily="34" charset="0"/>
              <a:buChar char="•"/>
            </a:pPr>
            <a:r>
              <a:rPr lang="ar-AE" sz="1200" dirty="0"/>
              <a:t>الاستشراف جديد نسبيا في العالم، </a:t>
            </a:r>
            <a:r>
              <a:rPr lang="ar-LY" sz="1200" dirty="0"/>
              <a:t>ولم يطبق  في دولة ال</a:t>
            </a:r>
            <a:r>
              <a:rPr lang="ar-AE" sz="1200" dirty="0"/>
              <a:t>امارات، </a:t>
            </a:r>
            <a:r>
              <a:rPr lang="ar-LY" sz="1200" dirty="0"/>
              <a:t>الا في العام </a:t>
            </a:r>
            <a:r>
              <a:rPr lang="ar-AE" sz="1200" dirty="0"/>
              <a:t>2016</a:t>
            </a:r>
          </a:p>
          <a:p>
            <a:pPr marL="342900" indent="-342900" algn="r" rtl="1">
              <a:buFont typeface="Arial" panose="020B0604020202020204" pitchFamily="34" charset="0"/>
              <a:buChar char="•"/>
            </a:pPr>
            <a:r>
              <a:rPr lang="ar-AE" sz="1200" dirty="0"/>
              <a:t>لا يوجد مقياس لقياس نضج الاستشراف في المؤسسات الحكومية على مستوى العالم</a:t>
            </a:r>
          </a:p>
          <a:p>
            <a:pPr marL="342900" indent="-342900" algn="r" rtl="1">
              <a:buFont typeface="Arial" panose="020B0604020202020204" pitchFamily="34" charset="0"/>
              <a:buChar char="•"/>
            </a:pPr>
            <a:r>
              <a:rPr lang="ar-AE" sz="1200" dirty="0"/>
              <a:t>يوجد دراستين فقط تتحدث عن قياس نضج المؤسسات في الاستشراف، ومخصصة للشركات الخاصة الربحية، </a:t>
            </a:r>
            <a:r>
              <a:rPr lang="en-GB" sz="1200" dirty="0"/>
              <a:t>Grim ( 2009) &amp; </a:t>
            </a:r>
            <a:r>
              <a:rPr lang="en-GB" sz="1200" dirty="0" err="1"/>
              <a:t>Rhorbeck</a:t>
            </a:r>
            <a:r>
              <a:rPr lang="en-GB" sz="1200" dirty="0"/>
              <a:t> (2011)</a:t>
            </a:r>
            <a:endParaRPr lang="ar-AE" sz="1200" dirty="0"/>
          </a:p>
          <a:p>
            <a:pPr marL="342900" indent="-342900" algn="r" rtl="1">
              <a:buFont typeface="Arial" panose="020B0604020202020204" pitchFamily="34" charset="0"/>
              <a:buChar char="•"/>
            </a:pPr>
            <a:r>
              <a:rPr lang="ar-LY" sz="1200" dirty="0"/>
              <a:t>الدراسة تهدف الى</a:t>
            </a:r>
            <a:r>
              <a:rPr lang="ar-AE" sz="1200" dirty="0"/>
              <a:t> قياس قدرات المؤسسات بالاستشراف، وخاصة الحكومية، والذي من خلاله نحدد نقاط القوة والضعف</a:t>
            </a:r>
          </a:p>
          <a:p>
            <a:pPr marL="342900" indent="-342900" algn="r" rtl="1">
              <a:buFont typeface="Arial" panose="020B0604020202020204" pitchFamily="34" charset="0"/>
              <a:buChar char="•"/>
            </a:pPr>
            <a:r>
              <a:rPr lang="ar-AE" sz="1200" dirty="0"/>
              <a:t> </a:t>
            </a:r>
            <a:r>
              <a:rPr lang="ar-LY" sz="1200" dirty="0"/>
              <a:t>يوجد</a:t>
            </a:r>
            <a:r>
              <a:rPr lang="ar-AE" sz="1200" dirty="0"/>
              <a:t> فجوة علمية </a:t>
            </a:r>
            <a:r>
              <a:rPr lang="ar-LY" sz="1200" dirty="0"/>
              <a:t> تتمثل في </a:t>
            </a:r>
            <a:r>
              <a:rPr lang="ar-AE" sz="1200" dirty="0"/>
              <a:t>عدم وجود مقياس او نموذج يقيس قدرات المؤسسة الحكومية في الاستشراف.</a:t>
            </a:r>
          </a:p>
          <a:p>
            <a:pPr algn="l" rtl="0"/>
            <a:endParaRPr lang="ar-AE" dirty="0">
              <a:solidFill>
                <a:schemeClr val="tx1"/>
              </a:solidFill>
            </a:endParaRPr>
          </a:p>
          <a:p>
            <a:pPr algn="l" rtl="0"/>
            <a:endParaRPr lang="ar-AE"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ar-AE" sz="1200" kern="1200" dirty="0">
                <a:solidFill>
                  <a:schemeClr val="tx1"/>
                </a:solidFill>
                <a:effectLst/>
                <a:latin typeface="+mn-lt"/>
                <a:ea typeface="+mn-ea"/>
                <a:cs typeface="+mn-cs"/>
              </a:rPr>
              <a:t>هناك دعم كبير من شرطة ابوظبي لهذه الدراسة، ورغبتهم في استحداث نموذج خاص للقطاع الحكومي يتم تطبيقة في شرطة ابوظبي لقياس مستوى النضج فيها، شرطة ابوظبي تريد ان تكون اول مؤسسة حكومية في دولة الامارات يطبق عليها قياس قدرات النضج الاسترافي والذي من شأنه ان يساعدها على تطوير قدراتها في استشراف المستقبل وبالتالي تحقيق الريادة. </a:t>
            </a:r>
            <a:endParaRPr lang="en-GB" sz="1200" kern="1200" dirty="0">
              <a:solidFill>
                <a:schemeClr val="tx1"/>
              </a:solidFill>
              <a:effectLst/>
              <a:latin typeface="+mn-lt"/>
              <a:ea typeface="+mn-ea"/>
              <a:cs typeface="+mn-cs"/>
            </a:endParaRPr>
          </a:p>
          <a:p>
            <a:pPr algn="l" rtl="0"/>
            <a:endParaRPr lang="en-GB" dirty="0">
              <a:solidFill>
                <a:schemeClr val="tx1"/>
              </a:solidFill>
            </a:endParaRPr>
          </a:p>
          <a:p>
            <a:pPr algn="l" rtl="0"/>
            <a:endParaRPr lang="en-GB" dirty="0">
              <a:solidFill>
                <a:schemeClr val="tx1"/>
              </a:solidFill>
            </a:endParaRPr>
          </a:p>
        </p:txBody>
      </p:sp>
      <p:sp>
        <p:nvSpPr>
          <p:cNvPr id="4" name="Footer Placeholder 3"/>
          <p:cNvSpPr>
            <a:spLocks noGrp="1"/>
          </p:cNvSpPr>
          <p:nvPr>
            <p:ph type="ftr" sz="quarter" idx="10"/>
          </p:nvPr>
        </p:nvSpPr>
        <p:spPr/>
        <p:txBody>
          <a:bodyPr/>
          <a:lstStyle/>
          <a:p>
            <a:r>
              <a:rPr lang="en-US"/>
              <a:t>UoB: 12029903</a:t>
            </a:r>
          </a:p>
        </p:txBody>
      </p:sp>
      <p:sp>
        <p:nvSpPr>
          <p:cNvPr id="5" name="Slide Number Placeholder 4"/>
          <p:cNvSpPr>
            <a:spLocks noGrp="1"/>
          </p:cNvSpPr>
          <p:nvPr>
            <p:ph type="sldNum" sz="quarter" idx="11"/>
          </p:nvPr>
        </p:nvSpPr>
        <p:spPr/>
        <p:txBody>
          <a:bodyPr/>
          <a:lstStyle/>
          <a:p>
            <a:fld id="{A65F7D4A-3934-4B55-94B9-A3D709736C6F}" type="slidenum">
              <a:rPr lang="en-US" smtClean="0"/>
              <a:pPr/>
              <a:t>2</a:t>
            </a:fld>
            <a:endParaRPr lang="en-US"/>
          </a:p>
        </p:txBody>
      </p:sp>
    </p:spTree>
    <p:extLst>
      <p:ext uri="{BB962C8B-B14F-4D97-AF65-F5344CB8AC3E}">
        <p14:creationId xmlns:p14="http://schemas.microsoft.com/office/powerpoint/2010/main" val="2585640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Done</a:t>
            </a:r>
          </a:p>
        </p:txBody>
      </p:sp>
      <p:sp>
        <p:nvSpPr>
          <p:cNvPr id="4" name="Footer Placeholder 3"/>
          <p:cNvSpPr>
            <a:spLocks noGrp="1"/>
          </p:cNvSpPr>
          <p:nvPr>
            <p:ph type="ftr" sz="quarter" idx="10"/>
          </p:nvPr>
        </p:nvSpPr>
        <p:spPr/>
        <p:txBody>
          <a:bodyPr/>
          <a:lstStyle/>
          <a:p>
            <a:r>
              <a:rPr lang="en-US"/>
              <a:t>UoB: 12029903</a:t>
            </a:r>
          </a:p>
        </p:txBody>
      </p:sp>
      <p:sp>
        <p:nvSpPr>
          <p:cNvPr id="5" name="Slide Number Placeholder 4"/>
          <p:cNvSpPr>
            <a:spLocks noGrp="1"/>
          </p:cNvSpPr>
          <p:nvPr>
            <p:ph type="sldNum" sz="quarter" idx="11"/>
          </p:nvPr>
        </p:nvSpPr>
        <p:spPr/>
        <p:txBody>
          <a:bodyPr/>
          <a:lstStyle/>
          <a:p>
            <a:fld id="{A65F7D4A-3934-4B55-94B9-A3D709736C6F}" type="slidenum">
              <a:rPr lang="en-US" smtClean="0"/>
              <a:pPr/>
              <a:t>3</a:t>
            </a:fld>
            <a:endParaRPr lang="en-US"/>
          </a:p>
        </p:txBody>
      </p:sp>
    </p:spTree>
    <p:extLst>
      <p:ext uri="{BB962C8B-B14F-4D97-AF65-F5344CB8AC3E}">
        <p14:creationId xmlns:p14="http://schemas.microsoft.com/office/powerpoint/2010/main" val="863937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Done</a:t>
            </a:r>
          </a:p>
        </p:txBody>
      </p:sp>
      <p:sp>
        <p:nvSpPr>
          <p:cNvPr id="4" name="Footer Placeholder 3"/>
          <p:cNvSpPr>
            <a:spLocks noGrp="1"/>
          </p:cNvSpPr>
          <p:nvPr>
            <p:ph type="ftr" sz="quarter" idx="10"/>
          </p:nvPr>
        </p:nvSpPr>
        <p:spPr/>
        <p:txBody>
          <a:bodyPr/>
          <a:lstStyle/>
          <a:p>
            <a:r>
              <a:rPr lang="en-US"/>
              <a:t>UoB: 12029903</a:t>
            </a:r>
          </a:p>
        </p:txBody>
      </p:sp>
      <p:sp>
        <p:nvSpPr>
          <p:cNvPr id="5" name="Slide Number Placeholder 4"/>
          <p:cNvSpPr>
            <a:spLocks noGrp="1"/>
          </p:cNvSpPr>
          <p:nvPr>
            <p:ph type="sldNum" sz="quarter" idx="11"/>
          </p:nvPr>
        </p:nvSpPr>
        <p:spPr/>
        <p:txBody>
          <a:bodyPr/>
          <a:lstStyle/>
          <a:p>
            <a:fld id="{A65F7D4A-3934-4B55-94B9-A3D709736C6F}" type="slidenum">
              <a:rPr lang="en-US" smtClean="0"/>
              <a:pPr/>
              <a:t>4</a:t>
            </a:fld>
            <a:endParaRPr lang="en-US"/>
          </a:p>
        </p:txBody>
      </p:sp>
    </p:spTree>
    <p:extLst>
      <p:ext uri="{BB962C8B-B14F-4D97-AF65-F5344CB8AC3E}">
        <p14:creationId xmlns:p14="http://schemas.microsoft.com/office/powerpoint/2010/main" val="3188044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a:t>
            </a:r>
          </a:p>
          <a:p>
            <a:endParaRPr lang="en-GB" dirty="0"/>
          </a:p>
          <a:p>
            <a:r>
              <a:rPr lang="ar-AE" dirty="0"/>
              <a:t>هذا الطريقة متعارف عليها في جمع المعلومات في الامارات</a:t>
            </a:r>
            <a:endParaRPr lang="en-GB" dirty="0"/>
          </a:p>
          <a:p>
            <a:endParaRPr lang="en-GB" dirty="0"/>
          </a:p>
          <a:p>
            <a:endParaRPr lang="ar-AE" dirty="0"/>
          </a:p>
          <a:p>
            <a:r>
              <a:rPr lang="ar-AE" dirty="0"/>
              <a:t>سهله، وتحفظ الوقت، وخاصة ان هذا الاستبيان الهدف منه استخدامهة للمؤسسات الأخرى</a:t>
            </a:r>
          </a:p>
          <a:p>
            <a:endParaRPr lang="en-GB" dirty="0"/>
          </a:p>
        </p:txBody>
      </p:sp>
      <p:sp>
        <p:nvSpPr>
          <p:cNvPr id="4" name="Footer Placeholder 3"/>
          <p:cNvSpPr>
            <a:spLocks noGrp="1"/>
          </p:cNvSpPr>
          <p:nvPr>
            <p:ph type="ftr" sz="quarter" idx="10"/>
          </p:nvPr>
        </p:nvSpPr>
        <p:spPr/>
        <p:txBody>
          <a:bodyPr/>
          <a:lstStyle/>
          <a:p>
            <a:r>
              <a:rPr lang="en-US"/>
              <a:t>UoB: 12029903</a:t>
            </a:r>
          </a:p>
        </p:txBody>
      </p:sp>
      <p:sp>
        <p:nvSpPr>
          <p:cNvPr id="5" name="Slide Number Placeholder 4"/>
          <p:cNvSpPr>
            <a:spLocks noGrp="1"/>
          </p:cNvSpPr>
          <p:nvPr>
            <p:ph type="sldNum" sz="quarter" idx="11"/>
          </p:nvPr>
        </p:nvSpPr>
        <p:spPr/>
        <p:txBody>
          <a:bodyPr/>
          <a:lstStyle/>
          <a:p>
            <a:fld id="{A65F7D4A-3934-4B55-94B9-A3D709736C6F}" type="slidenum">
              <a:rPr lang="en-US" smtClean="0"/>
              <a:pPr/>
              <a:t>5</a:t>
            </a:fld>
            <a:endParaRPr lang="en-US"/>
          </a:p>
        </p:txBody>
      </p:sp>
    </p:spTree>
    <p:extLst>
      <p:ext uri="{BB962C8B-B14F-4D97-AF65-F5344CB8AC3E}">
        <p14:creationId xmlns:p14="http://schemas.microsoft.com/office/powerpoint/2010/main" val="1433163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itchFamily="34" charset="0"/>
              <a:buChar char="•"/>
            </a:pPr>
            <a:r>
              <a:rPr lang="en-GB" sz="1200" dirty="0">
                <a:solidFill>
                  <a:schemeClr val="tx1"/>
                </a:solidFill>
                <a:latin typeface="Times New Roman" pitchFamily="18" charset="0"/>
                <a:cs typeface="Times New Roman" pitchFamily="18" charset="0"/>
              </a:rPr>
              <a:t>Organisational challenges (</a:t>
            </a:r>
            <a:r>
              <a:rPr lang="en-GB" sz="1200" dirty="0">
                <a:solidFill>
                  <a:schemeClr val="tx1"/>
                </a:solidFill>
                <a:highlight>
                  <a:srgbClr val="FF0000"/>
                </a:highlight>
                <a:latin typeface="Times New Roman" pitchFamily="18" charset="0"/>
                <a:cs typeface="Times New Roman" pitchFamily="18" charset="0"/>
              </a:rPr>
              <a:t>power imbalance, bias</a:t>
            </a:r>
            <a:r>
              <a:rPr lang="en-GB" sz="1200" dirty="0">
                <a:solidFill>
                  <a:schemeClr val="tx1"/>
                </a:solidFill>
                <a:latin typeface="Times New Roman" pitchFamily="18" charset="0"/>
                <a:cs typeface="Times New Roman" pitchFamily="18" charset="0"/>
              </a:rPr>
              <a:t>)</a:t>
            </a:r>
          </a:p>
          <a:p>
            <a:pPr algn="l"/>
            <a:endParaRPr lang="en-GB" sz="1200" dirty="0">
              <a:solidFill>
                <a:schemeClr val="tx1"/>
              </a:solidFill>
              <a:latin typeface="Times New Roman" pitchFamily="18" charset="0"/>
              <a:cs typeface="Times New Roman" pitchFamily="18" charset="0"/>
            </a:endParaRPr>
          </a:p>
          <a:p>
            <a:pPr algn="l">
              <a:buFont typeface="Arial" pitchFamily="34" charset="0"/>
              <a:buChar char="•"/>
            </a:pPr>
            <a:r>
              <a:rPr lang="en-US" sz="1200" dirty="0">
                <a:solidFill>
                  <a:schemeClr val="tx1"/>
                </a:solidFill>
                <a:latin typeface="Times New Roman" pitchFamily="18" charset="0"/>
                <a:cs typeface="Times New Roman" pitchFamily="18" charset="0"/>
              </a:rPr>
              <a:t>Cultural challenges</a:t>
            </a:r>
          </a:p>
          <a:p>
            <a:pPr algn="l"/>
            <a:endParaRPr lang="en-US" sz="1200" dirty="0">
              <a:solidFill>
                <a:schemeClr val="tx1"/>
              </a:solidFill>
              <a:latin typeface="Times New Roman" pitchFamily="18" charset="0"/>
              <a:cs typeface="Times New Roman" pitchFamily="18" charset="0"/>
            </a:endParaRPr>
          </a:p>
          <a:p>
            <a:pPr algn="l">
              <a:buFont typeface="Arial" pitchFamily="34" charset="0"/>
              <a:buChar char="•"/>
            </a:pPr>
            <a:r>
              <a:rPr lang="en-US" sz="1200" dirty="0">
                <a:solidFill>
                  <a:schemeClr val="tx1"/>
                </a:solidFill>
                <a:latin typeface="Times New Roman" pitchFamily="18" charset="0"/>
                <a:cs typeface="Times New Roman" pitchFamily="18" charset="0"/>
              </a:rPr>
              <a:t>Time Management :: </a:t>
            </a:r>
            <a:r>
              <a:rPr lang="ar-AE" sz="1200" dirty="0">
                <a:solidFill>
                  <a:schemeClr val="tx1"/>
                </a:solidFill>
                <a:latin typeface="Times New Roman" pitchFamily="18" charset="0"/>
                <a:cs typeface="Times New Roman" pitchFamily="18" charset="0"/>
              </a:rPr>
              <a:t>المنحة </a:t>
            </a:r>
          </a:p>
          <a:p>
            <a:pPr algn="l">
              <a:buFont typeface="Arial" pitchFamily="34" charset="0"/>
              <a:buChar char="•"/>
            </a:pPr>
            <a:endParaRPr lang="ar-AE" sz="1200" dirty="0">
              <a:solidFill>
                <a:schemeClr val="tx1"/>
              </a:solidFill>
              <a:latin typeface="Times New Roman" pitchFamily="18" charset="0"/>
              <a:cs typeface="Times New Roman" pitchFamily="18" charset="0"/>
            </a:endParaRPr>
          </a:p>
          <a:p>
            <a:pPr algn="l">
              <a:buFont typeface="Arial" pitchFamily="34" charset="0"/>
              <a:buChar char="•"/>
            </a:pPr>
            <a:r>
              <a:rPr lang="ar-AE" sz="1200" dirty="0">
                <a:solidFill>
                  <a:schemeClr val="tx1"/>
                </a:solidFill>
                <a:latin typeface="Times New Roman" pitchFamily="18" charset="0"/>
                <a:cs typeface="Times New Roman" pitchFamily="18" charset="0"/>
              </a:rPr>
              <a:t>متطلبات الشرطة ومحتاجين المشروع </a:t>
            </a:r>
            <a:endParaRPr lang="en-US" sz="1200" dirty="0">
              <a:solidFill>
                <a:schemeClr val="tx1"/>
              </a:solidFill>
              <a:latin typeface="Times New Roman" pitchFamily="18" charset="0"/>
              <a:cs typeface="Times New Roman" pitchFamily="18" charset="0"/>
            </a:endParaRPr>
          </a:p>
          <a:p>
            <a:endParaRPr lang="en-GB" dirty="0"/>
          </a:p>
          <a:p>
            <a:endParaRPr lang="en-GB" dirty="0"/>
          </a:p>
          <a:p>
            <a:r>
              <a:rPr lang="ar-AE" dirty="0"/>
              <a:t>إضافة تحديات قد اواجهها اكثر</a:t>
            </a:r>
            <a:endParaRPr lang="en-GB" dirty="0"/>
          </a:p>
        </p:txBody>
      </p:sp>
      <p:sp>
        <p:nvSpPr>
          <p:cNvPr id="4" name="Slide Number Placeholder 3"/>
          <p:cNvSpPr>
            <a:spLocks noGrp="1"/>
          </p:cNvSpPr>
          <p:nvPr>
            <p:ph type="sldNum" sz="quarter" idx="10"/>
          </p:nvPr>
        </p:nvSpPr>
        <p:spPr/>
        <p:txBody>
          <a:bodyPr/>
          <a:lstStyle/>
          <a:p>
            <a:fld id="{1F02FC80-FCE2-464D-9B23-B0F0EE8F91A2}" type="slidenum">
              <a:rPr lang="en-GB" smtClean="0"/>
              <a:t>6</a:t>
            </a:fld>
            <a:endParaRPr lang="en-GB"/>
          </a:p>
        </p:txBody>
      </p:sp>
    </p:spTree>
    <p:extLst>
      <p:ext uri="{BB962C8B-B14F-4D97-AF65-F5344CB8AC3E}">
        <p14:creationId xmlns:p14="http://schemas.microsoft.com/office/powerpoint/2010/main" val="1974064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ar-AE" dirty="0"/>
              <a:t>اختصار الشريحة بنقاط أوضح واقل.</a:t>
            </a:r>
          </a:p>
          <a:p>
            <a:pPr algn="ctr"/>
            <a:r>
              <a:rPr lang="ar-AE" dirty="0"/>
              <a:t>الجلوس مع د إسماعيل للاضافات </a:t>
            </a:r>
            <a:endParaRPr lang="en-GB" dirty="0"/>
          </a:p>
        </p:txBody>
      </p:sp>
      <p:sp>
        <p:nvSpPr>
          <p:cNvPr id="4" name="Footer Placeholder 3"/>
          <p:cNvSpPr>
            <a:spLocks noGrp="1"/>
          </p:cNvSpPr>
          <p:nvPr>
            <p:ph type="ftr" sz="quarter" idx="10"/>
          </p:nvPr>
        </p:nvSpPr>
        <p:spPr/>
        <p:txBody>
          <a:bodyPr/>
          <a:lstStyle/>
          <a:p>
            <a:r>
              <a:rPr lang="en-US"/>
              <a:t>UoB: 12029903</a:t>
            </a:r>
          </a:p>
        </p:txBody>
      </p:sp>
      <p:sp>
        <p:nvSpPr>
          <p:cNvPr id="5" name="Slide Number Placeholder 4"/>
          <p:cNvSpPr>
            <a:spLocks noGrp="1"/>
          </p:cNvSpPr>
          <p:nvPr>
            <p:ph type="sldNum" sz="quarter" idx="11"/>
          </p:nvPr>
        </p:nvSpPr>
        <p:spPr/>
        <p:txBody>
          <a:bodyPr/>
          <a:lstStyle/>
          <a:p>
            <a:fld id="{A65F7D4A-3934-4B55-94B9-A3D709736C6F}" type="slidenum">
              <a:rPr lang="en-US" smtClean="0"/>
              <a:pPr/>
              <a:t>7</a:t>
            </a:fld>
            <a:endParaRPr lang="en-US"/>
          </a:p>
        </p:txBody>
      </p:sp>
    </p:spTree>
    <p:extLst>
      <p:ext uri="{BB962C8B-B14F-4D97-AF65-F5344CB8AC3E}">
        <p14:creationId xmlns:p14="http://schemas.microsoft.com/office/powerpoint/2010/main" val="3181471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Done</a:t>
            </a:r>
          </a:p>
        </p:txBody>
      </p:sp>
      <p:sp>
        <p:nvSpPr>
          <p:cNvPr id="4" name="Slide Number Placeholder 3"/>
          <p:cNvSpPr>
            <a:spLocks noGrp="1"/>
          </p:cNvSpPr>
          <p:nvPr>
            <p:ph type="sldNum" sz="quarter" idx="10"/>
          </p:nvPr>
        </p:nvSpPr>
        <p:spPr/>
        <p:txBody>
          <a:bodyPr/>
          <a:lstStyle/>
          <a:p>
            <a:fld id="{1F02FC80-FCE2-464D-9B23-B0F0EE8F91A2}" type="slidenum">
              <a:rPr lang="en-GB" smtClean="0"/>
              <a:t>8</a:t>
            </a:fld>
            <a:endParaRPr lang="en-GB"/>
          </a:p>
        </p:txBody>
      </p:sp>
    </p:spTree>
    <p:extLst>
      <p:ext uri="{BB962C8B-B14F-4D97-AF65-F5344CB8AC3E}">
        <p14:creationId xmlns:p14="http://schemas.microsoft.com/office/powerpoint/2010/main" val="1777656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261CA62-D56D-4BDC-A4EB-D5A0D2566674}"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D28E01-3BC0-476F-9985-FB4FB3A99D17}" type="slidenum">
              <a:rPr lang="en-GB" smtClean="0"/>
              <a:t>‹#›</a:t>
            </a:fld>
            <a:endParaRPr lang="en-GB"/>
          </a:p>
        </p:txBody>
      </p:sp>
    </p:spTree>
    <p:extLst>
      <p:ext uri="{BB962C8B-B14F-4D97-AF65-F5344CB8AC3E}">
        <p14:creationId xmlns:p14="http://schemas.microsoft.com/office/powerpoint/2010/main" val="288016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61CA62-D56D-4BDC-A4EB-D5A0D2566674}"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D28E01-3BC0-476F-9985-FB4FB3A99D17}" type="slidenum">
              <a:rPr lang="en-GB" smtClean="0"/>
              <a:t>‹#›</a:t>
            </a:fld>
            <a:endParaRPr lang="en-GB"/>
          </a:p>
        </p:txBody>
      </p:sp>
    </p:spTree>
    <p:extLst>
      <p:ext uri="{BB962C8B-B14F-4D97-AF65-F5344CB8AC3E}">
        <p14:creationId xmlns:p14="http://schemas.microsoft.com/office/powerpoint/2010/main" val="1846585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261CA62-D56D-4BDC-A4EB-D5A0D2566674}"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D28E01-3BC0-476F-9985-FB4FB3A99D17}" type="slidenum">
              <a:rPr lang="en-GB" smtClean="0"/>
              <a:t>‹#›</a:t>
            </a:fld>
            <a:endParaRPr lang="en-GB"/>
          </a:p>
        </p:txBody>
      </p:sp>
    </p:spTree>
    <p:extLst>
      <p:ext uri="{BB962C8B-B14F-4D97-AF65-F5344CB8AC3E}">
        <p14:creationId xmlns:p14="http://schemas.microsoft.com/office/powerpoint/2010/main" val="3069153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261CA62-D56D-4BDC-A4EB-D5A0D2566674}" type="datetimeFigureOut">
              <a:rPr lang="en-GB" smtClean="0"/>
              <a:t>02/11/2018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D28E01-3BC0-476F-9985-FB4FB3A99D17}" type="slidenum">
              <a:rPr lang="en-GB" smtClean="0"/>
              <a:t>‹#›</a:t>
            </a:fld>
            <a:endParaRPr lang="en-GB"/>
          </a:p>
        </p:txBody>
      </p:sp>
    </p:spTree>
    <p:extLst>
      <p:ext uri="{BB962C8B-B14F-4D97-AF65-F5344CB8AC3E}">
        <p14:creationId xmlns:p14="http://schemas.microsoft.com/office/powerpoint/2010/main" val="3527326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261CA62-D56D-4BDC-A4EB-D5A0D2566674}" type="datetimeFigureOut">
              <a:rPr lang="en-GB" smtClean="0"/>
              <a:t>02/11/2018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CD28E01-3BC0-476F-9985-FB4FB3A99D17}" type="slidenum">
              <a:rPr lang="en-GB" smtClean="0"/>
              <a:t>‹#›</a:t>
            </a:fld>
            <a:endParaRPr lang="en-GB"/>
          </a:p>
        </p:txBody>
      </p:sp>
    </p:spTree>
    <p:extLst>
      <p:ext uri="{BB962C8B-B14F-4D97-AF65-F5344CB8AC3E}">
        <p14:creationId xmlns:p14="http://schemas.microsoft.com/office/powerpoint/2010/main" val="3485190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261CA62-D56D-4BDC-A4EB-D5A0D2566674}" type="datetimeFigureOut">
              <a:rPr lang="en-GB" smtClean="0"/>
              <a:t>02/11/2018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CD28E01-3BC0-476F-9985-FB4FB3A99D17}" type="slidenum">
              <a:rPr lang="en-GB" smtClean="0"/>
              <a:t>‹#›</a:t>
            </a:fld>
            <a:endParaRPr lang="en-GB"/>
          </a:p>
        </p:txBody>
      </p:sp>
    </p:spTree>
    <p:extLst>
      <p:ext uri="{BB962C8B-B14F-4D97-AF65-F5344CB8AC3E}">
        <p14:creationId xmlns:p14="http://schemas.microsoft.com/office/powerpoint/2010/main" val="2702657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61CA62-D56D-4BDC-A4EB-D5A0D2566674}" type="datetimeFigureOut">
              <a:rPr lang="en-GB" smtClean="0"/>
              <a:t>02/11/2018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CD28E01-3BC0-476F-9985-FB4FB3A99D17}" type="slidenum">
              <a:rPr lang="en-GB" smtClean="0"/>
              <a:t>‹#›</a:t>
            </a:fld>
            <a:endParaRPr lang="en-GB"/>
          </a:p>
        </p:txBody>
      </p:sp>
    </p:spTree>
    <p:extLst>
      <p:ext uri="{BB962C8B-B14F-4D97-AF65-F5344CB8AC3E}">
        <p14:creationId xmlns:p14="http://schemas.microsoft.com/office/powerpoint/2010/main" val="340049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261CA62-D56D-4BDC-A4EB-D5A0D2566674}" type="datetimeFigureOut">
              <a:rPr lang="en-GB" smtClean="0"/>
              <a:t>02/11/2018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D28E01-3BC0-476F-9985-FB4FB3A99D17}" type="slidenum">
              <a:rPr lang="en-GB" smtClean="0"/>
              <a:t>‹#›</a:t>
            </a:fld>
            <a:endParaRPr lang="en-GB"/>
          </a:p>
        </p:txBody>
      </p:sp>
    </p:spTree>
    <p:extLst>
      <p:ext uri="{BB962C8B-B14F-4D97-AF65-F5344CB8AC3E}">
        <p14:creationId xmlns:p14="http://schemas.microsoft.com/office/powerpoint/2010/main" val="605188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261CA62-D56D-4BDC-A4EB-D5A0D2566674}" type="datetimeFigureOut">
              <a:rPr lang="en-GB" smtClean="0"/>
              <a:t>02/11/2018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D28E01-3BC0-476F-9985-FB4FB3A99D17}" type="slidenum">
              <a:rPr lang="en-GB" smtClean="0"/>
              <a:t>‹#›</a:t>
            </a:fld>
            <a:endParaRPr lang="en-GB"/>
          </a:p>
        </p:txBody>
      </p:sp>
    </p:spTree>
    <p:extLst>
      <p:ext uri="{BB962C8B-B14F-4D97-AF65-F5344CB8AC3E}">
        <p14:creationId xmlns:p14="http://schemas.microsoft.com/office/powerpoint/2010/main" val="1593427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61CA62-D56D-4BDC-A4EB-D5A0D2566674}"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D28E01-3BC0-476F-9985-FB4FB3A99D17}" type="slidenum">
              <a:rPr lang="en-GB" smtClean="0"/>
              <a:t>‹#›</a:t>
            </a:fld>
            <a:endParaRPr lang="en-GB"/>
          </a:p>
        </p:txBody>
      </p:sp>
    </p:spTree>
    <p:extLst>
      <p:ext uri="{BB962C8B-B14F-4D97-AF65-F5344CB8AC3E}">
        <p14:creationId xmlns:p14="http://schemas.microsoft.com/office/powerpoint/2010/main" val="852185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61CA62-D56D-4BDC-A4EB-D5A0D2566674}"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D28E01-3BC0-476F-9985-FB4FB3A99D17}" type="slidenum">
              <a:rPr lang="en-GB" smtClean="0"/>
              <a:t>‹#›</a:t>
            </a:fld>
            <a:endParaRPr lang="en-GB"/>
          </a:p>
        </p:txBody>
      </p:sp>
    </p:spTree>
    <p:extLst>
      <p:ext uri="{BB962C8B-B14F-4D97-AF65-F5344CB8AC3E}">
        <p14:creationId xmlns:p14="http://schemas.microsoft.com/office/powerpoint/2010/main" val="1585494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61CA62-D56D-4BDC-A4EB-D5A0D2566674}" type="datetimeFigureOut">
              <a:rPr lang="en-GB" smtClean="0"/>
              <a:t>02/11/2018</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D28E01-3BC0-476F-9985-FB4FB3A99D17}" type="slidenum">
              <a:rPr lang="en-GB" smtClean="0"/>
              <a:t>‹#›</a:t>
            </a:fld>
            <a:endParaRPr lang="en-GB"/>
          </a:p>
        </p:txBody>
      </p:sp>
    </p:spTree>
    <p:extLst>
      <p:ext uri="{BB962C8B-B14F-4D97-AF65-F5344CB8AC3E}">
        <p14:creationId xmlns:p14="http://schemas.microsoft.com/office/powerpoint/2010/main" val="211245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Autofit/>
          </a:bodyPr>
          <a:lstStyle/>
          <a:p>
            <a:r>
              <a:rPr lang="en-GB" sz="3600" b="1" dirty="0">
                <a:solidFill>
                  <a:srgbClr val="0000FF"/>
                </a:solidFill>
                <a:latin typeface="Times New Roman" panose="02020603050405020304" pitchFamily="18" charset="0"/>
                <a:cs typeface="Times New Roman" panose="02020603050405020304" pitchFamily="18" charset="0"/>
              </a:rPr>
              <a:t>Government Foresight:</a:t>
            </a:r>
            <a:r>
              <a:rPr lang="en-GB" sz="3600" dirty="0">
                <a:solidFill>
                  <a:srgbClr val="0000FF"/>
                </a:solidFill>
                <a:latin typeface="Times New Roman" panose="02020603050405020304" pitchFamily="18" charset="0"/>
                <a:cs typeface="Times New Roman" panose="02020603050405020304" pitchFamily="18" charset="0"/>
              </a:rPr>
              <a:t/>
            </a:r>
            <a:br>
              <a:rPr lang="en-GB" sz="3600" dirty="0">
                <a:solidFill>
                  <a:srgbClr val="0000FF"/>
                </a:solidFill>
                <a:latin typeface="Times New Roman" panose="02020603050405020304" pitchFamily="18" charset="0"/>
                <a:cs typeface="Times New Roman" panose="02020603050405020304" pitchFamily="18" charset="0"/>
              </a:rPr>
            </a:br>
            <a:r>
              <a:rPr lang="en-GB" sz="3200" dirty="0">
                <a:solidFill>
                  <a:srgbClr val="0000FF"/>
                </a:solidFill>
                <a:latin typeface="Times New Roman" panose="02020603050405020304" pitchFamily="18" charset="0"/>
                <a:cs typeface="Times New Roman" panose="02020603050405020304" pitchFamily="18" charset="0"/>
              </a:rPr>
              <a:t>Towards a </a:t>
            </a:r>
            <a:r>
              <a:rPr lang="en-GB" sz="3200">
                <a:solidFill>
                  <a:srgbClr val="0000FF"/>
                </a:solidFill>
                <a:latin typeface="Times New Roman" panose="02020603050405020304" pitchFamily="18" charset="0"/>
                <a:cs typeface="Times New Roman" panose="02020603050405020304" pitchFamily="18" charset="0"/>
              </a:rPr>
              <a:t>Maturity Index </a:t>
            </a:r>
            <a:r>
              <a:rPr lang="en-GB" sz="3200" dirty="0">
                <a:solidFill>
                  <a:srgbClr val="0000FF"/>
                </a:solidFill>
                <a:latin typeface="Times New Roman" panose="02020603050405020304" pitchFamily="18" charset="0"/>
                <a:cs typeface="Times New Roman" panose="02020603050405020304" pitchFamily="18" charset="0"/>
              </a:rPr>
              <a:t>for Abu Dhabi Police, UAE</a:t>
            </a:r>
            <a:endParaRPr lang="en-GB" sz="3600" dirty="0">
              <a:solidFill>
                <a:srgbClr val="0000FF"/>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371600" y="4038600"/>
            <a:ext cx="6400800" cy="1143000"/>
          </a:xfrm>
        </p:spPr>
        <p:txBody>
          <a:bodyPr>
            <a:normAutofit fontScale="92500" lnSpcReduction="20000"/>
          </a:bodyPr>
          <a:lstStyle/>
          <a:p>
            <a:r>
              <a:rPr lang="en-GB" sz="2800" dirty="0">
                <a:solidFill>
                  <a:srgbClr val="C00000"/>
                </a:solidFill>
                <a:latin typeface="Times New Roman" pitchFamily="18" charset="0"/>
                <a:cs typeface="Times New Roman" pitchFamily="18" charset="0"/>
              </a:rPr>
              <a:t>Presentation for </a:t>
            </a:r>
          </a:p>
          <a:p>
            <a:r>
              <a:rPr lang="en-GB" sz="2800" dirty="0">
                <a:solidFill>
                  <a:srgbClr val="C00000"/>
                </a:solidFill>
                <a:latin typeface="Times New Roman" pitchFamily="18" charset="0"/>
                <a:cs typeface="Times New Roman" pitchFamily="18" charset="0"/>
              </a:rPr>
              <a:t>DBA Mini Viva</a:t>
            </a:r>
          </a:p>
          <a:p>
            <a:r>
              <a:rPr lang="ar-AE" sz="2000" dirty="0">
                <a:solidFill>
                  <a:srgbClr val="C00000"/>
                </a:solidFill>
                <a:highlight>
                  <a:srgbClr val="FFFF00"/>
                </a:highlight>
                <a:latin typeface="Times New Roman" pitchFamily="18" charset="0"/>
                <a:cs typeface="Times New Roman" pitchFamily="18" charset="0"/>
              </a:rPr>
              <a:t>--</a:t>
            </a:r>
            <a:r>
              <a:rPr lang="en-GB" sz="2000" dirty="0">
                <a:solidFill>
                  <a:srgbClr val="C00000"/>
                </a:solidFill>
                <a:highlight>
                  <a:srgbClr val="FFFF00"/>
                </a:highlight>
                <a:latin typeface="Times New Roman" pitchFamily="18" charset="0"/>
                <a:cs typeface="Times New Roman" pitchFamily="18" charset="0"/>
              </a:rPr>
              <a:t>/</a:t>
            </a:r>
            <a:r>
              <a:rPr lang="ar-AE" sz="2000" dirty="0">
                <a:solidFill>
                  <a:srgbClr val="C00000"/>
                </a:solidFill>
                <a:highlight>
                  <a:srgbClr val="FFFF00"/>
                </a:highlight>
                <a:latin typeface="Times New Roman" pitchFamily="18" charset="0"/>
                <a:cs typeface="Times New Roman" pitchFamily="18" charset="0"/>
              </a:rPr>
              <a:t>--</a:t>
            </a:r>
            <a:r>
              <a:rPr lang="en-GB" sz="2000" dirty="0">
                <a:solidFill>
                  <a:srgbClr val="C00000"/>
                </a:solidFill>
                <a:highlight>
                  <a:srgbClr val="FFFF00"/>
                </a:highlight>
                <a:latin typeface="Times New Roman" pitchFamily="18" charset="0"/>
                <a:cs typeface="Times New Roman" pitchFamily="18" charset="0"/>
              </a:rPr>
              <a:t>/2018</a:t>
            </a:r>
          </a:p>
          <a:p>
            <a:endParaRPr lang="en-GB" dirty="0"/>
          </a:p>
        </p:txBody>
      </p:sp>
      <p:pic>
        <p:nvPicPr>
          <p:cNvPr id="4" name="il_fi" descr="http://www.northernlightspr.com/wp-content/uploads/2012/01/bradford-new_logo_black.jpg"/>
          <p:cNvPicPr/>
          <p:nvPr/>
        </p:nvPicPr>
        <p:blipFill>
          <a:blip r:embed="rId3" cstate="print"/>
          <a:srcRect/>
          <a:stretch>
            <a:fillRect/>
          </a:stretch>
        </p:blipFill>
        <p:spPr bwMode="auto">
          <a:xfrm>
            <a:off x="381000" y="0"/>
            <a:ext cx="1901825" cy="1550670"/>
          </a:xfrm>
          <a:prstGeom prst="rect">
            <a:avLst/>
          </a:prstGeom>
          <a:noFill/>
          <a:ln w="9525">
            <a:noFill/>
            <a:miter lim="800000"/>
            <a:headEnd/>
            <a:tailEnd/>
          </a:ln>
        </p:spPr>
      </p:pic>
      <p:sp>
        <p:nvSpPr>
          <p:cNvPr id="7" name="TextBox 6"/>
          <p:cNvSpPr txBox="1"/>
          <p:nvPr/>
        </p:nvSpPr>
        <p:spPr>
          <a:xfrm>
            <a:off x="457200" y="5181600"/>
            <a:ext cx="3657600" cy="1200329"/>
          </a:xfrm>
          <a:prstGeom prst="rect">
            <a:avLst/>
          </a:prstGeom>
          <a:noFill/>
        </p:spPr>
        <p:txBody>
          <a:bodyPr wrap="square" rtlCol="0">
            <a:spAutoFit/>
          </a:bodyPr>
          <a:lstStyle/>
          <a:p>
            <a:r>
              <a:rPr lang="en-GB" dirty="0" err="1">
                <a:latin typeface="Times New Roman" pitchFamily="18" charset="0"/>
                <a:cs typeface="Times New Roman" pitchFamily="18" charset="0"/>
              </a:rPr>
              <a:t>Sulaiman</a:t>
            </a:r>
            <a:r>
              <a:rPr lang="en-GB" dirty="0">
                <a:latin typeface="Times New Roman" pitchFamily="18" charset="0"/>
                <a:cs typeface="Times New Roman" pitchFamily="18" charset="0"/>
              </a:rPr>
              <a:t> </a:t>
            </a:r>
            <a:r>
              <a:rPr lang="en-GB" dirty="0" err="1">
                <a:latin typeface="Times New Roman" pitchFamily="18" charset="0"/>
                <a:cs typeface="Times New Roman" pitchFamily="18" charset="0"/>
              </a:rPr>
              <a:t>Alkaabi</a:t>
            </a:r>
            <a:endParaRPr lang="en-GB" dirty="0">
              <a:latin typeface="Times New Roman" pitchFamily="18" charset="0"/>
              <a:cs typeface="Times New Roman" pitchFamily="18" charset="0"/>
            </a:endParaRPr>
          </a:p>
          <a:p>
            <a:r>
              <a:rPr lang="en-GB" dirty="0">
                <a:latin typeface="Times New Roman" pitchFamily="18" charset="0"/>
                <a:cs typeface="Times New Roman" pitchFamily="18" charset="0"/>
              </a:rPr>
              <a:t>Cohort 13</a:t>
            </a:r>
          </a:p>
          <a:p>
            <a:r>
              <a:rPr lang="en-GB" dirty="0" err="1">
                <a:latin typeface="Times New Roman" pitchFamily="18" charset="0"/>
                <a:cs typeface="Times New Roman" pitchFamily="18" charset="0"/>
              </a:rPr>
              <a:t>UoB</a:t>
            </a:r>
            <a:r>
              <a:rPr lang="en-GB" dirty="0">
                <a:latin typeface="Times New Roman" pitchFamily="18" charset="0"/>
                <a:cs typeface="Times New Roman" pitchFamily="18" charset="0"/>
              </a:rPr>
              <a:t>: 12017070</a:t>
            </a:r>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3148972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l_fi" descr="http://www.northernlightspr.com/wp-content/uploads/2012/01/bradford-new_logo_black.jpg"/>
          <p:cNvPicPr/>
          <p:nvPr/>
        </p:nvPicPr>
        <p:blipFill>
          <a:blip r:embed="rId3" cstate="print"/>
          <a:srcRect/>
          <a:stretch>
            <a:fillRect/>
          </a:stretch>
        </p:blipFill>
        <p:spPr bwMode="auto">
          <a:xfrm>
            <a:off x="7391400" y="5562600"/>
            <a:ext cx="1520825" cy="1295400"/>
          </a:xfrm>
          <a:prstGeom prst="rect">
            <a:avLst/>
          </a:prstGeom>
          <a:noFill/>
          <a:ln w="9525">
            <a:noFill/>
            <a:miter lim="800000"/>
            <a:headEnd/>
            <a:tailEnd/>
          </a:ln>
        </p:spPr>
      </p:pic>
      <p:sp>
        <p:nvSpPr>
          <p:cNvPr id="7" name="Rectangle 6">
            <a:extLst>
              <a:ext uri="{FF2B5EF4-FFF2-40B4-BE49-F238E27FC236}">
                <a16:creationId xmlns:a16="http://schemas.microsoft.com/office/drawing/2014/main" id="{D18FCF23-438C-4870-8431-21E2F40CD3B2}"/>
              </a:ext>
            </a:extLst>
          </p:cNvPr>
          <p:cNvSpPr/>
          <p:nvPr/>
        </p:nvSpPr>
        <p:spPr>
          <a:xfrm>
            <a:off x="1752600" y="302477"/>
            <a:ext cx="6399212" cy="646331"/>
          </a:xfrm>
          <a:prstGeom prst="rect">
            <a:avLst/>
          </a:prstGeom>
        </p:spPr>
        <p:txBody>
          <a:bodyPr wrap="square">
            <a:spAutoFit/>
          </a:bodyPr>
          <a:lstStyle/>
          <a:p>
            <a:r>
              <a:rPr lang="en-GB" sz="3600" dirty="0" smtClean="0">
                <a:solidFill>
                  <a:srgbClr val="0000FF"/>
                </a:solidFill>
                <a:latin typeface="Times New Roman" pitchFamily="18" charset="0"/>
                <a:cs typeface="Times New Roman" pitchFamily="18" charset="0"/>
              </a:rPr>
              <a:t>Study Background</a:t>
            </a:r>
            <a:endParaRPr lang="en-GB" sz="3600" dirty="0">
              <a:solidFill>
                <a:srgbClr val="0000FF"/>
              </a:solidFill>
            </a:endParaRPr>
          </a:p>
        </p:txBody>
      </p:sp>
      <p:sp>
        <p:nvSpPr>
          <p:cNvPr id="8" name="Subtitle 2">
            <a:extLst>
              <a:ext uri="{FF2B5EF4-FFF2-40B4-BE49-F238E27FC236}">
                <a16:creationId xmlns:a16="http://schemas.microsoft.com/office/drawing/2014/main" id="{97889A8D-E78B-441E-ACB2-017D86147801}"/>
              </a:ext>
            </a:extLst>
          </p:cNvPr>
          <p:cNvSpPr txBox="1">
            <a:spLocks/>
          </p:cNvSpPr>
          <p:nvPr/>
        </p:nvSpPr>
        <p:spPr>
          <a:xfrm>
            <a:off x="407092" y="1665364"/>
            <a:ext cx="8196294" cy="329852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buFont typeface="Arial" panose="020B0604020202020204" pitchFamily="34" charset="0"/>
              <a:buChar char="•"/>
            </a:pPr>
            <a:r>
              <a:rPr lang="en-GB" dirty="0">
                <a:latin typeface="Times New Roman" panose="02020603050405020304" pitchFamily="18" charset="0"/>
                <a:cs typeface="Arial" panose="020B0604020202020204" pitchFamily="34" charset="0"/>
              </a:rPr>
              <a:t>Current usage of foresight techniques is </a:t>
            </a:r>
            <a:r>
              <a:rPr lang="en-GB" dirty="0" smtClean="0">
                <a:latin typeface="Times New Roman" panose="02020603050405020304" pitchFamily="18" charset="0"/>
                <a:cs typeface="Arial" panose="020B0604020202020204" pitchFamily="34" charset="0"/>
              </a:rPr>
              <a:t>limited.</a:t>
            </a:r>
            <a:endParaRPr lang="ar-AE" dirty="0">
              <a:latin typeface="Times New Roman" panose="02020603050405020304" pitchFamily="18" charset="0"/>
              <a:cs typeface="Arial" panose="020B0604020202020204" pitchFamily="34" charset="0"/>
            </a:endParaRPr>
          </a:p>
          <a:p>
            <a:pPr marL="342900" lvl="0" indent="-342900" algn="just">
              <a:buFont typeface="Arial" panose="020B0604020202020204" pitchFamily="34" charset="0"/>
              <a:buChar char="•"/>
            </a:pPr>
            <a:r>
              <a:rPr lang="en-US" dirty="0">
                <a:latin typeface="Times New Roman" panose="02020603050405020304" pitchFamily="18" charset="0"/>
                <a:cs typeface="Arial" panose="020B0604020202020204" pitchFamily="34" charset="0"/>
              </a:rPr>
              <a:t>The foresight </a:t>
            </a:r>
            <a:r>
              <a:rPr lang="en-US" dirty="0" smtClean="0">
                <a:latin typeface="Times New Roman" panose="02020603050405020304" pitchFamily="18" charset="0"/>
                <a:cs typeface="Arial" panose="020B0604020202020204" pitchFamily="34" charset="0"/>
              </a:rPr>
              <a:t>method is </a:t>
            </a:r>
            <a:r>
              <a:rPr lang="en-US" dirty="0">
                <a:latin typeface="Times New Roman" panose="02020603050405020304" pitchFamily="18" charset="0"/>
                <a:cs typeface="Arial" panose="020B0604020202020204" pitchFamily="34" charset="0"/>
              </a:rPr>
              <a:t>relatively new </a:t>
            </a:r>
            <a:r>
              <a:rPr lang="en-US" dirty="0" smtClean="0">
                <a:latin typeface="Times New Roman" panose="02020603050405020304" pitchFamily="18" charset="0"/>
                <a:cs typeface="Arial" panose="020B0604020202020204" pitchFamily="34" charset="0"/>
              </a:rPr>
              <a:t>and </a:t>
            </a:r>
            <a:r>
              <a:rPr lang="en-US" dirty="0" smtClean="0">
                <a:latin typeface="Times New Roman" panose="02020603050405020304" pitchFamily="18" charset="0"/>
                <a:cs typeface="Arial" panose="020B0604020202020204" pitchFamily="34" charset="0"/>
              </a:rPr>
              <a:t>was </a:t>
            </a:r>
            <a:r>
              <a:rPr lang="en-US" dirty="0">
                <a:latin typeface="Times New Roman" panose="02020603050405020304" pitchFamily="18" charset="0"/>
                <a:cs typeface="Arial" panose="020B0604020202020204" pitchFamily="34" charset="0"/>
              </a:rPr>
              <a:t>only implemented </a:t>
            </a:r>
            <a:r>
              <a:rPr lang="en-US" dirty="0">
                <a:latin typeface="Times New Roman" panose="02020603050405020304" pitchFamily="18" charset="0"/>
                <a:cs typeface="Arial" panose="020B0604020202020204" pitchFamily="34" charset="0"/>
              </a:rPr>
              <a:t>in the UAE </a:t>
            </a:r>
            <a:r>
              <a:rPr lang="en-US" dirty="0" smtClean="0">
                <a:latin typeface="Times New Roman" panose="02020603050405020304" pitchFamily="18" charset="0"/>
                <a:cs typeface="Arial" panose="020B0604020202020204" pitchFamily="34" charset="0"/>
              </a:rPr>
              <a:t>in 201</a:t>
            </a:r>
            <a:r>
              <a:rPr lang="en-GB" dirty="0" smtClean="0">
                <a:latin typeface="Times New Roman" panose="02020603050405020304" pitchFamily="18" charset="0"/>
                <a:cs typeface="Arial" panose="020B0604020202020204" pitchFamily="34" charset="0"/>
              </a:rPr>
              <a:t>5.</a:t>
            </a:r>
            <a:endParaRPr lang="en-GB" dirty="0">
              <a:latin typeface="Times New Roman" panose="02020603050405020304" pitchFamily="18" charset="0"/>
              <a:cs typeface="Arial" panose="020B0604020202020204" pitchFamily="34" charset="0"/>
            </a:endParaRPr>
          </a:p>
          <a:p>
            <a:pPr marL="342900" lvl="0" indent="-342900" algn="just">
              <a:buFont typeface="Arial" panose="020B0604020202020204" pitchFamily="34" charset="0"/>
              <a:buChar char="•"/>
            </a:pPr>
            <a:r>
              <a:rPr lang="en-GB" dirty="0">
                <a:latin typeface="Times New Roman" panose="02020603050405020304" pitchFamily="18" charset="0"/>
                <a:cs typeface="Arial" panose="020B0604020202020204" pitchFamily="34" charset="0"/>
              </a:rPr>
              <a:t>There is no </a:t>
            </a:r>
            <a:r>
              <a:rPr lang="en-GB" dirty="0" smtClean="0">
                <a:latin typeface="Times New Roman" panose="02020603050405020304" pitchFamily="18" charset="0"/>
                <a:cs typeface="Arial" panose="020B0604020202020204" pitchFamily="34" charset="0"/>
              </a:rPr>
              <a:t>measurement index to identify the maturity in usage of foresight in governmental organizations.</a:t>
            </a:r>
            <a:endParaRPr lang="en-GB" dirty="0">
              <a:latin typeface="Times New Roman" panose="02020603050405020304" pitchFamily="18" charset="0"/>
              <a:cs typeface="Arial" panose="020B0604020202020204" pitchFamily="34" charset="0"/>
            </a:endParaRPr>
          </a:p>
          <a:p>
            <a:pPr marL="342900" lvl="0" indent="-342900" algn="just">
              <a:buFont typeface="Arial" panose="020B0604020202020204" pitchFamily="34" charset="0"/>
              <a:buChar char="•"/>
            </a:pPr>
            <a:r>
              <a:rPr lang="en-GB" dirty="0">
                <a:latin typeface="Times New Roman" panose="02020603050405020304" pitchFamily="18" charset="0"/>
                <a:cs typeface="Arial" panose="020B0604020202020204" pitchFamily="34" charset="0"/>
              </a:rPr>
              <a:t>There are </a:t>
            </a:r>
            <a:r>
              <a:rPr lang="en-GB" dirty="0" smtClean="0">
                <a:latin typeface="Times New Roman" panose="02020603050405020304" pitchFamily="18" charset="0"/>
                <a:cs typeface="Arial" panose="020B0604020202020204" pitchFamily="34" charset="0"/>
              </a:rPr>
              <a:t>two published instruments </a:t>
            </a:r>
            <a:r>
              <a:rPr lang="en-GB" dirty="0">
                <a:latin typeface="Times New Roman" panose="02020603050405020304" pitchFamily="18" charset="0"/>
                <a:cs typeface="Arial" panose="020B0604020202020204" pitchFamily="34" charset="0"/>
              </a:rPr>
              <a:t>that </a:t>
            </a:r>
            <a:r>
              <a:rPr lang="en-GB" dirty="0" smtClean="0">
                <a:latin typeface="Times New Roman" panose="02020603050405020304" pitchFamily="18" charset="0"/>
                <a:cs typeface="Arial" panose="020B0604020202020204" pitchFamily="34" charset="0"/>
              </a:rPr>
              <a:t>measure </a:t>
            </a:r>
            <a:r>
              <a:rPr lang="en-GB" dirty="0">
                <a:latin typeface="Times New Roman" panose="02020603050405020304" pitchFamily="18" charset="0"/>
                <a:cs typeface="Arial" panose="020B0604020202020204" pitchFamily="34" charset="0"/>
              </a:rPr>
              <a:t>foresight maturity </a:t>
            </a:r>
            <a:r>
              <a:rPr lang="en-GB" dirty="0" smtClean="0">
                <a:latin typeface="Times New Roman" panose="02020603050405020304" pitchFamily="18" charset="0"/>
                <a:cs typeface="Arial" panose="020B0604020202020204" pitchFamily="34" charset="0"/>
              </a:rPr>
              <a:t>in organizations – both specific for </a:t>
            </a:r>
            <a:r>
              <a:rPr lang="en-GB" dirty="0">
                <a:latin typeface="Times New Roman" panose="02020603050405020304" pitchFamily="18" charset="0"/>
                <a:cs typeface="Arial" panose="020B0604020202020204" pitchFamily="34" charset="0"/>
              </a:rPr>
              <a:t>private </a:t>
            </a:r>
            <a:r>
              <a:rPr lang="en-GB" dirty="0" smtClean="0">
                <a:latin typeface="Times New Roman" panose="02020603050405020304" pitchFamily="18" charset="0"/>
                <a:cs typeface="Arial" panose="020B0604020202020204" pitchFamily="34" charset="0"/>
              </a:rPr>
              <a:t>for-profit companies: </a:t>
            </a:r>
            <a:r>
              <a:rPr lang="en-GB" dirty="0">
                <a:latin typeface="Times New Roman" panose="02020603050405020304" pitchFamily="18" charset="0"/>
                <a:cs typeface="Arial" panose="020B0604020202020204" pitchFamily="34" charset="0"/>
              </a:rPr>
              <a:t>Grim (2009) &amp; </a:t>
            </a:r>
            <a:r>
              <a:rPr lang="en-GB" dirty="0" err="1">
                <a:latin typeface="Times New Roman" panose="02020603050405020304" pitchFamily="18" charset="0"/>
                <a:cs typeface="Arial" panose="020B0604020202020204" pitchFamily="34" charset="0"/>
              </a:rPr>
              <a:t>Ruhrbeck</a:t>
            </a:r>
            <a:r>
              <a:rPr lang="en-GB" dirty="0">
                <a:latin typeface="Times New Roman" panose="02020603050405020304" pitchFamily="18" charset="0"/>
                <a:cs typeface="Arial" panose="020B0604020202020204" pitchFamily="34" charset="0"/>
              </a:rPr>
              <a:t> (2011</a:t>
            </a:r>
            <a:r>
              <a:rPr lang="en-GB" dirty="0" smtClean="0">
                <a:latin typeface="Times New Roman" panose="02020603050405020304" pitchFamily="18" charset="0"/>
                <a:cs typeface="Arial" panose="020B0604020202020204" pitchFamily="34" charset="0"/>
              </a:rPr>
              <a:t>).</a:t>
            </a:r>
            <a:endParaRPr lang="en-GB" dirty="0">
              <a:latin typeface="Times New Roman" panose="02020603050405020304" pitchFamily="18" charset="0"/>
              <a:cs typeface="Arial" panose="020B0604020202020204" pitchFamily="34" charset="0"/>
            </a:endParaRPr>
          </a:p>
          <a:p>
            <a:pPr algn="just"/>
            <a:endParaRPr lang="en-US" dirty="0"/>
          </a:p>
          <a:p>
            <a:pPr marL="342900" indent="-342900" algn="just">
              <a:buFont typeface="Arial" panose="020B0604020202020204" pitchFamily="34" charset="0"/>
              <a:buChar char="•"/>
            </a:pPr>
            <a:endParaRPr lang="en-GB" dirty="0"/>
          </a:p>
          <a:p>
            <a:pPr algn="just"/>
            <a:endParaRPr lang="en-GB" dirty="0"/>
          </a:p>
          <a:p>
            <a:pPr marL="342900" indent="-342900" algn="just">
              <a:buFont typeface="Arial" panose="020B0604020202020204" pitchFamily="34" charset="0"/>
              <a:buChar char="•"/>
            </a:pPr>
            <a:endParaRPr lang="en-US" dirty="0"/>
          </a:p>
        </p:txBody>
      </p:sp>
    </p:spTree>
    <p:extLst>
      <p:ext uri="{BB962C8B-B14F-4D97-AF65-F5344CB8AC3E}">
        <p14:creationId xmlns:p14="http://schemas.microsoft.com/office/powerpoint/2010/main" val="2598576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l_fi" descr="http://www.northernlightspr.com/wp-content/uploads/2012/01/bradford-new_logo_black.jpg"/>
          <p:cNvPicPr/>
          <p:nvPr/>
        </p:nvPicPr>
        <p:blipFill>
          <a:blip r:embed="rId3" cstate="print"/>
          <a:srcRect/>
          <a:stretch>
            <a:fillRect/>
          </a:stretch>
        </p:blipFill>
        <p:spPr bwMode="auto">
          <a:xfrm>
            <a:off x="7391400" y="5562600"/>
            <a:ext cx="1520825" cy="1295400"/>
          </a:xfrm>
          <a:prstGeom prst="rect">
            <a:avLst/>
          </a:prstGeom>
          <a:noFill/>
          <a:ln w="9525">
            <a:noFill/>
            <a:miter lim="800000"/>
            <a:headEnd/>
            <a:tailEnd/>
          </a:ln>
        </p:spPr>
      </p:pic>
      <p:sp>
        <p:nvSpPr>
          <p:cNvPr id="7" name="Rectangle 6">
            <a:extLst>
              <a:ext uri="{FF2B5EF4-FFF2-40B4-BE49-F238E27FC236}">
                <a16:creationId xmlns:a16="http://schemas.microsoft.com/office/drawing/2014/main" id="{EDE809F8-3198-4632-B5CE-E8F0545084DF}"/>
              </a:ext>
            </a:extLst>
          </p:cNvPr>
          <p:cNvSpPr/>
          <p:nvPr/>
        </p:nvSpPr>
        <p:spPr>
          <a:xfrm>
            <a:off x="2069432" y="195754"/>
            <a:ext cx="5702969" cy="1200329"/>
          </a:xfrm>
          <a:prstGeom prst="rect">
            <a:avLst/>
          </a:prstGeom>
        </p:spPr>
        <p:txBody>
          <a:bodyPr wrap="square">
            <a:spAutoFit/>
          </a:bodyPr>
          <a:lstStyle/>
          <a:p>
            <a:r>
              <a:rPr lang="en-US" sz="1200" dirty="0"/>
              <a:t/>
            </a:r>
            <a:br>
              <a:rPr lang="en-US" sz="1200" dirty="0"/>
            </a:br>
            <a:r>
              <a:rPr lang="en-US" sz="1200" dirty="0"/>
              <a:t/>
            </a:r>
            <a:br>
              <a:rPr lang="en-US" sz="1200" dirty="0"/>
            </a:br>
            <a:r>
              <a:rPr lang="en-US" sz="3600" dirty="0">
                <a:solidFill>
                  <a:srgbClr val="0000FF"/>
                </a:solidFill>
                <a:latin typeface="Times New Roman" pitchFamily="18" charset="0"/>
                <a:cs typeface="Times New Roman" pitchFamily="18" charset="0"/>
              </a:rPr>
              <a:t>The Research </a:t>
            </a:r>
            <a:r>
              <a:rPr lang="en-US" sz="3600" dirty="0" smtClean="0">
                <a:solidFill>
                  <a:srgbClr val="0000FF"/>
                </a:solidFill>
                <a:latin typeface="Times New Roman" pitchFamily="18" charset="0"/>
                <a:cs typeface="Times New Roman" pitchFamily="18" charset="0"/>
              </a:rPr>
              <a:t>Questions</a:t>
            </a:r>
            <a:r>
              <a:rPr lang="en-US" sz="1200" dirty="0">
                <a:latin typeface="Times New Roman" panose="02020603050405020304" pitchFamily="18" charset="0"/>
                <a:cs typeface="Times New Roman" pitchFamily="18" charset="0"/>
              </a:rPr>
              <a:t/>
            </a:r>
            <a:br>
              <a:rPr lang="en-US" sz="1200" dirty="0">
                <a:latin typeface="Times New Roman" panose="02020603050405020304" pitchFamily="18" charset="0"/>
                <a:cs typeface="Times New Roman" pitchFamily="18" charset="0"/>
              </a:rPr>
            </a:br>
            <a:endParaRPr lang="en-GB" sz="1200" dirty="0"/>
          </a:p>
        </p:txBody>
      </p:sp>
      <p:sp>
        <p:nvSpPr>
          <p:cNvPr id="2" name="Rectangle 1">
            <a:extLst>
              <a:ext uri="{FF2B5EF4-FFF2-40B4-BE49-F238E27FC236}">
                <a16:creationId xmlns:a16="http://schemas.microsoft.com/office/drawing/2014/main" id="{1749CCE5-78D3-41D2-9869-FCC2B9E28980}"/>
              </a:ext>
            </a:extLst>
          </p:cNvPr>
          <p:cNvSpPr/>
          <p:nvPr/>
        </p:nvSpPr>
        <p:spPr>
          <a:xfrm>
            <a:off x="365760" y="2023170"/>
            <a:ext cx="8307977" cy="3539430"/>
          </a:xfrm>
          <a:prstGeom prst="rect">
            <a:avLst/>
          </a:prstGeom>
        </p:spPr>
        <p:txBody>
          <a:bodyPr wrap="square">
            <a:spAutoFit/>
          </a:bodyPr>
          <a:lstStyle/>
          <a:p>
            <a:r>
              <a:rPr lang="en-GB" sz="3200" dirty="0" smtClean="0">
                <a:latin typeface="Times New Roman" panose="02020603050405020304" pitchFamily="18" charset="0"/>
                <a:ea typeface="Times New Roman" panose="02020603050405020304" pitchFamily="18" charset="0"/>
              </a:rPr>
              <a:t>RQ1: What factors </a:t>
            </a:r>
            <a:r>
              <a:rPr lang="en-GB" sz="3200" dirty="0" smtClean="0">
                <a:latin typeface="Times New Roman" panose="02020603050405020304" pitchFamily="18" charset="0"/>
                <a:ea typeface="Times New Roman" panose="02020603050405020304" pitchFamily="18" charset="0"/>
              </a:rPr>
              <a:t>will determine </a:t>
            </a:r>
            <a:r>
              <a:rPr lang="en-GB" sz="3200" dirty="0" smtClean="0">
                <a:latin typeface="Times New Roman" panose="02020603050405020304" pitchFamily="18" charset="0"/>
                <a:ea typeface="Times New Roman" panose="02020603050405020304" pitchFamily="18" charset="0"/>
              </a:rPr>
              <a:t>an index to assess </a:t>
            </a:r>
            <a:r>
              <a:rPr lang="en-GB" sz="3200" dirty="0">
                <a:latin typeface="Times New Roman" panose="02020603050405020304" pitchFamily="18" charset="0"/>
                <a:ea typeface="Times New Roman" panose="02020603050405020304" pitchFamily="18" charset="0"/>
              </a:rPr>
              <a:t>maturity </a:t>
            </a:r>
            <a:r>
              <a:rPr lang="en-GB" sz="3200" dirty="0" smtClean="0">
                <a:latin typeface="Times New Roman" panose="02020603050405020304" pitchFamily="18" charset="0"/>
                <a:ea typeface="Times New Roman" panose="02020603050405020304" pitchFamily="18" charset="0"/>
              </a:rPr>
              <a:t>in the </a:t>
            </a:r>
            <a:r>
              <a:rPr lang="en-GB" sz="3200" dirty="0">
                <a:latin typeface="Times New Roman" panose="02020603050405020304" pitchFamily="18" charset="0"/>
                <a:ea typeface="Times New Roman" panose="02020603050405020304" pitchFamily="18" charset="0"/>
              </a:rPr>
              <a:t>use of foresight </a:t>
            </a:r>
            <a:r>
              <a:rPr lang="en-GB" sz="3200" dirty="0" smtClean="0">
                <a:latin typeface="Times New Roman" panose="02020603050405020304" pitchFamily="18" charset="0"/>
                <a:ea typeface="Times New Roman" panose="02020603050405020304" pitchFamily="18" charset="0"/>
              </a:rPr>
              <a:t>informed  decision making </a:t>
            </a:r>
            <a:r>
              <a:rPr lang="en-GB" sz="3200" dirty="0" smtClean="0">
                <a:latin typeface="Times New Roman" panose="02020603050405020304" pitchFamily="18" charset="0"/>
                <a:ea typeface="Times New Roman" panose="02020603050405020304" pitchFamily="18" charset="0"/>
              </a:rPr>
              <a:t>in the </a:t>
            </a:r>
            <a:r>
              <a:rPr lang="en-GB" sz="3200" dirty="0">
                <a:latin typeface="Times New Roman" panose="02020603050405020304" pitchFamily="18" charset="0"/>
                <a:ea typeface="Times New Roman" panose="02020603050405020304" pitchFamily="18" charset="0"/>
              </a:rPr>
              <a:t>Abu Dhabi </a:t>
            </a:r>
            <a:r>
              <a:rPr lang="en-GB" sz="3200" dirty="0" smtClean="0">
                <a:latin typeface="Times New Roman" panose="02020603050405020304" pitchFamily="18" charset="0"/>
                <a:ea typeface="Times New Roman" panose="02020603050405020304" pitchFamily="18" charset="0"/>
              </a:rPr>
              <a:t>Police force?</a:t>
            </a:r>
          </a:p>
          <a:p>
            <a:endParaRPr lang="en-GB" sz="3200" dirty="0" smtClean="0">
              <a:latin typeface="Times New Roman" panose="02020603050405020304" pitchFamily="18" charset="0"/>
              <a:ea typeface="Times New Roman" panose="02020603050405020304" pitchFamily="18" charset="0"/>
            </a:endParaRPr>
          </a:p>
          <a:p>
            <a:r>
              <a:rPr lang="en-GB" sz="3200" dirty="0" smtClean="0">
                <a:latin typeface="Times New Roman" panose="02020603050405020304" pitchFamily="18" charset="0"/>
                <a:ea typeface="Times New Roman" panose="02020603050405020304" pitchFamily="18" charset="0"/>
              </a:rPr>
              <a:t>RQ2: Will knowledge of the maturity of use of foresight in ADP lead to improvements in usage?</a:t>
            </a:r>
            <a:endParaRPr lang="en-GB" sz="3200" dirty="0" smtClean="0">
              <a:latin typeface="Times New Roman" panose="02020603050405020304" pitchFamily="18" charset="0"/>
              <a:ea typeface="Times New Roman" panose="02020603050405020304" pitchFamily="18" charset="0"/>
            </a:endParaRPr>
          </a:p>
          <a:p>
            <a:r>
              <a:rPr lang="en-GB" sz="3200" dirty="0" smtClean="0">
                <a:latin typeface="Times New Roman" panose="02020603050405020304" pitchFamily="18" charset="0"/>
                <a:ea typeface="Times New Roman" panose="02020603050405020304" pitchFamily="18" charset="0"/>
              </a:rPr>
              <a:t> </a:t>
            </a:r>
            <a:endParaRPr lang="en-GB" sz="3200" dirty="0"/>
          </a:p>
        </p:txBody>
      </p:sp>
    </p:spTree>
    <p:extLst>
      <p:ext uri="{BB962C8B-B14F-4D97-AF65-F5344CB8AC3E}">
        <p14:creationId xmlns:p14="http://schemas.microsoft.com/office/powerpoint/2010/main" val="2084894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3622" y="-130939"/>
            <a:ext cx="7772400" cy="990600"/>
          </a:xfrm>
        </p:spPr>
        <p:txBody>
          <a:bodyPr>
            <a:normAutofit/>
          </a:bodyPr>
          <a:lstStyle/>
          <a:p>
            <a:r>
              <a:rPr lang="en-US" sz="3600" dirty="0">
                <a:solidFill>
                  <a:srgbClr val="0000FF"/>
                </a:solidFill>
                <a:latin typeface="Times New Roman" pitchFamily="18" charset="0"/>
                <a:ea typeface="+mn-ea"/>
                <a:cs typeface="Times New Roman" pitchFamily="18" charset="0"/>
              </a:rPr>
              <a:t>Study Aim &amp; </a:t>
            </a:r>
            <a:r>
              <a:rPr lang="en-US" sz="3600" dirty="0" smtClean="0">
                <a:solidFill>
                  <a:srgbClr val="0000FF"/>
                </a:solidFill>
                <a:latin typeface="Times New Roman" pitchFamily="18" charset="0"/>
                <a:ea typeface="+mn-ea"/>
                <a:cs typeface="Times New Roman" pitchFamily="18" charset="0"/>
              </a:rPr>
              <a:t>Objective</a:t>
            </a:r>
            <a:endParaRPr lang="en-US" sz="3600" dirty="0">
              <a:solidFill>
                <a:srgbClr val="0000FF"/>
              </a:solidFill>
              <a:latin typeface="Times New Roman" pitchFamily="18" charset="0"/>
              <a:ea typeface="+mn-ea"/>
              <a:cs typeface="Times New Roman" pitchFamily="18" charset="0"/>
            </a:endParaRPr>
          </a:p>
        </p:txBody>
      </p:sp>
      <p:pic>
        <p:nvPicPr>
          <p:cNvPr id="4" name="il_fi" descr="http://www.northernlightspr.com/wp-content/uploads/2012/01/bradford-new_logo_black.jpg"/>
          <p:cNvPicPr/>
          <p:nvPr/>
        </p:nvPicPr>
        <p:blipFill>
          <a:blip r:embed="rId3" cstate="print"/>
          <a:srcRect/>
          <a:stretch>
            <a:fillRect/>
          </a:stretch>
        </p:blipFill>
        <p:spPr bwMode="auto">
          <a:xfrm>
            <a:off x="7391400" y="5562600"/>
            <a:ext cx="1520825" cy="1295400"/>
          </a:xfrm>
          <a:prstGeom prst="rect">
            <a:avLst/>
          </a:prstGeom>
          <a:noFill/>
          <a:ln w="9525">
            <a:noFill/>
            <a:miter lim="800000"/>
            <a:headEnd/>
            <a:tailEnd/>
          </a:ln>
        </p:spPr>
      </p:pic>
      <p:sp>
        <p:nvSpPr>
          <p:cNvPr id="6" name="Rectangle 5">
            <a:extLst>
              <a:ext uri="{FF2B5EF4-FFF2-40B4-BE49-F238E27FC236}">
                <a16:creationId xmlns:a16="http://schemas.microsoft.com/office/drawing/2014/main" id="{83004E1C-75B3-4B8D-BE61-CC784F95D59A}"/>
              </a:ext>
            </a:extLst>
          </p:cNvPr>
          <p:cNvSpPr/>
          <p:nvPr/>
        </p:nvSpPr>
        <p:spPr>
          <a:xfrm>
            <a:off x="193580" y="1101209"/>
            <a:ext cx="8718645" cy="3570208"/>
          </a:xfrm>
          <a:prstGeom prst="rect">
            <a:avLst/>
          </a:prstGeom>
        </p:spPr>
        <p:txBody>
          <a:bodyPr wrap="square">
            <a:spAutoFit/>
          </a:bodyPr>
          <a:lstStyle/>
          <a:p>
            <a:r>
              <a:rPr lang="en-GB" sz="2400" b="1" dirty="0" smtClean="0">
                <a:latin typeface="Times New Roman" panose="02020603050405020304" pitchFamily="18" charset="0"/>
                <a:ea typeface="Times New Roman" panose="02020603050405020304" pitchFamily="18" charset="0"/>
              </a:rPr>
              <a:t>Aim:</a:t>
            </a:r>
            <a:endParaRPr lang="en-GB" sz="2400" b="1" dirty="0">
              <a:latin typeface="Times New Roman" panose="02020603050405020304" pitchFamily="18" charset="0"/>
              <a:ea typeface="Times New Roman" panose="02020603050405020304" pitchFamily="18" charset="0"/>
            </a:endParaRPr>
          </a:p>
          <a:p>
            <a:r>
              <a:rPr lang="en-US" sz="2400" dirty="0">
                <a:latin typeface="Times New Roman" panose="02020603050405020304" pitchFamily="18" charset="0"/>
                <a:cs typeface="Arial" panose="020B0604020202020204" pitchFamily="34" charset="0"/>
              </a:rPr>
              <a:t>To develop a measure of the level of maturity of the use of foresight in decision making </a:t>
            </a:r>
            <a:r>
              <a:rPr lang="en-US" sz="2400" dirty="0" smtClean="0">
                <a:latin typeface="Times New Roman" panose="02020603050405020304" pitchFamily="18" charset="0"/>
                <a:cs typeface="Arial" panose="020B0604020202020204" pitchFamily="34" charset="0"/>
              </a:rPr>
              <a:t>in the ADP service.</a:t>
            </a:r>
            <a:endParaRPr lang="en-GB" sz="2400" dirty="0">
              <a:latin typeface="Times New Roman" panose="02020603050405020304" pitchFamily="18" charset="0"/>
              <a:cs typeface="Arial" panose="020B0604020202020204" pitchFamily="34" charset="0"/>
            </a:endParaRPr>
          </a:p>
          <a:p>
            <a:pPr lvl="0" algn="just">
              <a:lnSpc>
                <a:spcPct val="150000"/>
              </a:lnSpc>
              <a:spcAft>
                <a:spcPts val="600"/>
              </a:spcAft>
            </a:pPr>
            <a:endParaRPr lang="en-US" sz="2400" b="1" dirty="0" smtClean="0">
              <a:latin typeface="Times New Roman" pitchFamily="18" charset="0"/>
              <a:cs typeface="Times New Roman" pitchFamily="18" charset="0"/>
            </a:endParaRPr>
          </a:p>
          <a:p>
            <a:pPr lvl="0" algn="just">
              <a:lnSpc>
                <a:spcPct val="150000"/>
              </a:lnSpc>
              <a:spcAft>
                <a:spcPts val="600"/>
              </a:spcAft>
            </a:pPr>
            <a:r>
              <a:rPr lang="en-US" sz="2400" b="1" dirty="0" smtClean="0">
                <a:latin typeface="Times New Roman" pitchFamily="18" charset="0"/>
                <a:cs typeface="Times New Roman" pitchFamily="18" charset="0"/>
              </a:rPr>
              <a:t>Objective:</a:t>
            </a:r>
          </a:p>
          <a:p>
            <a:pPr algn="just">
              <a:spcAft>
                <a:spcPts val="600"/>
              </a:spcAft>
            </a:pPr>
            <a:r>
              <a:rPr lang="en-US" sz="2400" dirty="0" smtClean="0">
                <a:latin typeface="Times New Roman" panose="02020603050405020304" pitchFamily="18" charset="0"/>
                <a:cs typeface="Arial" panose="020B0604020202020204" pitchFamily="34" charset="0"/>
              </a:rPr>
              <a:t>To use the index to </a:t>
            </a:r>
            <a:r>
              <a:rPr lang="en-US" sz="2400" dirty="0">
                <a:latin typeface="Times New Roman" panose="02020603050405020304" pitchFamily="18" charset="0"/>
                <a:cs typeface="Arial" panose="020B0604020202020204" pitchFamily="34" charset="0"/>
              </a:rPr>
              <a:t>identifying the current strengths, weaknesses and </a:t>
            </a:r>
            <a:r>
              <a:rPr lang="en-US" sz="2400" dirty="0" smtClean="0">
                <a:latin typeface="Times New Roman" panose="02020603050405020304" pitchFamily="18" charset="0"/>
                <a:cs typeface="Arial" panose="020B0604020202020204" pitchFamily="34" charset="0"/>
              </a:rPr>
              <a:t>capabilities for foresight informed decision making in the ADP service.</a:t>
            </a:r>
            <a:endParaRPr lang="en-GB" sz="2400" dirty="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216122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l_fi" descr="http://www.northernlightspr.com/wp-content/uploads/2012/01/bradford-new_logo_black.jpg"/>
          <p:cNvPicPr/>
          <p:nvPr/>
        </p:nvPicPr>
        <p:blipFill>
          <a:blip r:embed="rId3" cstate="print"/>
          <a:srcRect/>
          <a:stretch>
            <a:fillRect/>
          </a:stretch>
        </p:blipFill>
        <p:spPr bwMode="auto">
          <a:xfrm>
            <a:off x="7391400" y="5562600"/>
            <a:ext cx="1520825" cy="1295400"/>
          </a:xfrm>
          <a:prstGeom prst="rect">
            <a:avLst/>
          </a:prstGeom>
          <a:noFill/>
          <a:ln w="9525">
            <a:noFill/>
            <a:miter lim="800000"/>
            <a:headEnd/>
            <a:tailEnd/>
          </a:ln>
        </p:spPr>
      </p:pic>
      <p:graphicFrame>
        <p:nvGraphicFramePr>
          <p:cNvPr id="7" name="Content Placeholder 3">
            <a:extLst>
              <a:ext uri="{FF2B5EF4-FFF2-40B4-BE49-F238E27FC236}">
                <a16:creationId xmlns:a16="http://schemas.microsoft.com/office/drawing/2014/main" id="{A616606C-C0B7-4AC1-8E01-CF4035EDA51A}"/>
              </a:ext>
            </a:extLst>
          </p:cNvPr>
          <p:cNvGraphicFramePr>
            <a:graphicFrameLocks/>
          </p:cNvGraphicFramePr>
          <p:nvPr>
            <p:extLst>
              <p:ext uri="{D42A27DB-BD31-4B8C-83A1-F6EECF244321}">
                <p14:modId xmlns:p14="http://schemas.microsoft.com/office/powerpoint/2010/main" val="1454395588"/>
              </p:ext>
            </p:extLst>
          </p:nvPr>
        </p:nvGraphicFramePr>
        <p:xfrm>
          <a:off x="524961" y="1364305"/>
          <a:ext cx="8094078" cy="4524496"/>
        </p:xfrm>
        <a:graphic>
          <a:graphicData uri="http://schemas.openxmlformats.org/drawingml/2006/table">
            <a:tbl>
              <a:tblPr firstRow="1" bandRow="1">
                <a:tableStyleId>{5940675A-B579-460E-94D1-54222C63F5DA}</a:tableStyleId>
              </a:tblPr>
              <a:tblGrid>
                <a:gridCol w="942892">
                  <a:extLst>
                    <a:ext uri="{9D8B030D-6E8A-4147-A177-3AD203B41FA5}">
                      <a16:colId xmlns:a16="http://schemas.microsoft.com/office/drawing/2014/main" val="1080237324"/>
                    </a:ext>
                  </a:extLst>
                </a:gridCol>
                <a:gridCol w="7151186">
                  <a:extLst>
                    <a:ext uri="{9D8B030D-6E8A-4147-A177-3AD203B41FA5}">
                      <a16:colId xmlns:a16="http://schemas.microsoft.com/office/drawing/2014/main" val="2370515015"/>
                    </a:ext>
                  </a:extLst>
                </a:gridCol>
              </a:tblGrid>
              <a:tr h="803471">
                <a:tc>
                  <a:txBody>
                    <a:bodyPr/>
                    <a:lstStyle/>
                    <a:p>
                      <a:pPr algn="ctr"/>
                      <a:r>
                        <a:rPr lang="en-US" sz="1600" b="1" dirty="0">
                          <a:latin typeface="Times New Roman" panose="02020603050405020304" pitchFamily="18" charset="0"/>
                          <a:cs typeface="Times New Roman" panose="02020603050405020304" pitchFamily="18" charset="0"/>
                        </a:rPr>
                        <a:t>What?</a:t>
                      </a:r>
                    </a:p>
                  </a:txBody>
                  <a:tcPr/>
                </a:tc>
                <a:tc>
                  <a:txBody>
                    <a:bodyPr/>
                    <a:lstStyle/>
                    <a:p>
                      <a:pPr algn="l"/>
                      <a:r>
                        <a:rPr lang="en-US" sz="1600" dirty="0">
                          <a:solidFill>
                            <a:schemeClr val="tx1"/>
                          </a:solidFill>
                          <a:latin typeface="Times New Roman" pitchFamily="18" charset="0"/>
                          <a:cs typeface="Times New Roman" pitchFamily="18" charset="0"/>
                        </a:rPr>
                        <a:t>The research will use Non-experimental research as a qualitative approach.</a:t>
                      </a:r>
                    </a:p>
                    <a:p>
                      <a:pPr algn="l"/>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45517535"/>
                  </a:ext>
                </a:extLst>
              </a:tr>
              <a:tr h="797862">
                <a:tc>
                  <a:txBody>
                    <a:bodyPr/>
                    <a:lstStyle/>
                    <a:p>
                      <a:pPr algn="ctr"/>
                      <a:r>
                        <a:rPr lang="en-US" sz="1600" b="1" dirty="0">
                          <a:latin typeface="Times New Roman" panose="02020603050405020304" pitchFamily="18" charset="0"/>
                          <a:cs typeface="Times New Roman" panose="02020603050405020304" pitchFamily="18" charset="0"/>
                        </a:rPr>
                        <a:t>Who?</a:t>
                      </a:r>
                    </a:p>
                  </a:txBody>
                  <a:tcPr/>
                </a:tc>
                <a:tc>
                  <a:txBody>
                    <a:bodyPr/>
                    <a:lstStyle/>
                    <a:p>
                      <a:pPr algn="l"/>
                      <a:r>
                        <a:rPr lang="en-US" sz="1600" dirty="0">
                          <a:solidFill>
                            <a:schemeClr val="tx1"/>
                          </a:solidFill>
                          <a:latin typeface="Times New Roman" pitchFamily="18" charset="0"/>
                          <a:cs typeface="Times New Roman" pitchFamily="18" charset="0"/>
                        </a:rPr>
                        <a:t>The research will collect data from </a:t>
                      </a:r>
                      <a:r>
                        <a:rPr lang="en-GB" sz="1600" dirty="0">
                          <a:solidFill>
                            <a:schemeClr val="tx1"/>
                          </a:solidFill>
                          <a:latin typeface="Times New Roman" pitchFamily="18" charset="0"/>
                          <a:cs typeface="Times New Roman" pitchFamily="18" charset="0"/>
                        </a:rPr>
                        <a:t>top organisational leaders</a:t>
                      </a:r>
                      <a:r>
                        <a:rPr lang="en-US" sz="1600" dirty="0">
                          <a:solidFill>
                            <a:schemeClr val="tx1"/>
                          </a:solidFill>
                          <a:latin typeface="Times New Roman" pitchFamily="18" charset="0"/>
                          <a:cs typeface="Times New Roman" pitchFamily="18" charset="0"/>
                        </a:rPr>
                        <a:t> in ADP</a:t>
                      </a:r>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55675439"/>
                  </a:ext>
                </a:extLst>
              </a:tr>
              <a:tr h="791851">
                <a:tc>
                  <a:txBody>
                    <a:bodyPr/>
                    <a:lstStyle/>
                    <a:p>
                      <a:pPr algn="ctr"/>
                      <a:r>
                        <a:rPr lang="en-US" sz="1600" b="1" dirty="0">
                          <a:latin typeface="Times New Roman" panose="02020603050405020304" pitchFamily="18" charset="0"/>
                          <a:cs typeface="Times New Roman" panose="02020603050405020304" pitchFamily="18" charset="0"/>
                        </a:rPr>
                        <a:t>How?</a:t>
                      </a:r>
                    </a:p>
                  </a:txBody>
                  <a:tcPr/>
                </a:tc>
                <a:tc>
                  <a:txBody>
                    <a:bodyPr/>
                    <a:lstStyle/>
                    <a:p>
                      <a:pPr algn="l"/>
                      <a:r>
                        <a:rPr lang="en-US" sz="1600" dirty="0">
                          <a:solidFill>
                            <a:schemeClr val="tx1"/>
                          </a:solidFill>
                          <a:latin typeface="Times New Roman" pitchFamily="18" charset="0"/>
                          <a:cs typeface="Times New Roman" pitchFamily="18" charset="0"/>
                        </a:rPr>
                        <a:t>The methods of data collection will be </a:t>
                      </a:r>
                      <a:r>
                        <a:rPr lang="en-GB" sz="1600" dirty="0">
                          <a:solidFill>
                            <a:schemeClr val="tx1"/>
                          </a:solidFill>
                          <a:latin typeface="Times New Roman" pitchFamily="18" charset="0"/>
                          <a:cs typeface="Times New Roman" pitchFamily="18" charset="0"/>
                        </a:rPr>
                        <a:t>self-completed questionnaires </a:t>
                      </a:r>
                      <a:r>
                        <a:rPr lang="en-US" sz="1600" dirty="0">
                          <a:solidFill>
                            <a:schemeClr val="tx1"/>
                          </a:solidFill>
                          <a:latin typeface="Times New Roman" pitchFamily="18" charset="0"/>
                          <a:cs typeface="Times New Roman" pitchFamily="18" charset="0"/>
                        </a:rPr>
                        <a:t>(</a:t>
                      </a:r>
                      <a:r>
                        <a:rPr lang="en-GB" sz="1600" dirty="0">
                          <a:solidFill>
                            <a:schemeClr val="tx1"/>
                          </a:solidFill>
                          <a:latin typeface="Times New Roman" pitchFamily="18" charset="0"/>
                          <a:cs typeface="Times New Roman" pitchFamily="18" charset="0"/>
                        </a:rPr>
                        <a:t>272 managers)</a:t>
                      </a:r>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322289485"/>
                  </a:ext>
                </a:extLst>
              </a:tr>
              <a:tr h="650873">
                <a:tc>
                  <a:txBody>
                    <a:bodyPr/>
                    <a:lstStyle/>
                    <a:p>
                      <a:pPr algn="ctr"/>
                      <a:r>
                        <a:rPr lang="en-US" sz="1600" b="1" dirty="0">
                          <a:latin typeface="Times New Roman" panose="02020603050405020304" pitchFamily="18" charset="0"/>
                          <a:cs typeface="Times New Roman" panose="02020603050405020304" pitchFamily="18" charset="0"/>
                        </a:rPr>
                        <a:t>Where?</a:t>
                      </a:r>
                    </a:p>
                    <a:p>
                      <a:pPr algn="ctr"/>
                      <a:endParaRPr lang="en-US" sz="1600" b="1"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solidFill>
                            <a:schemeClr val="tx1"/>
                          </a:solidFill>
                          <a:latin typeface="Times New Roman" pitchFamily="18" charset="0"/>
                          <a:cs typeface="Times New Roman" pitchFamily="18" charset="0"/>
                        </a:rPr>
                        <a:t>Abu Dhabi Police</a:t>
                      </a:r>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01219548"/>
                  </a:ext>
                </a:extLst>
              </a:tr>
              <a:tr h="803471">
                <a:tc>
                  <a:txBody>
                    <a:bodyPr/>
                    <a:lstStyle/>
                    <a:p>
                      <a:pPr algn="ctr"/>
                      <a:r>
                        <a:rPr lang="en-US" sz="1600" b="1" dirty="0">
                          <a:latin typeface="Times New Roman" panose="02020603050405020304" pitchFamily="18" charset="0"/>
                          <a:cs typeface="Times New Roman" panose="02020603050405020304" pitchFamily="18" charset="0"/>
                        </a:rPr>
                        <a:t>Why?</a:t>
                      </a:r>
                    </a:p>
                  </a:txBody>
                  <a:tcPr/>
                </a:tc>
                <a:tc>
                  <a:txBody>
                    <a:bodyPr/>
                    <a:lstStyle/>
                    <a:p>
                      <a:pPr marL="285750" indent="-285750" algn="l">
                        <a:buFont typeface="Arial" panose="020B0604020202020204" pitchFamily="34" charset="0"/>
                        <a:buChar char="•"/>
                      </a:pPr>
                      <a:r>
                        <a:rPr lang="en-GB" sz="1600" dirty="0">
                          <a:solidFill>
                            <a:schemeClr val="tx1"/>
                          </a:solidFill>
                          <a:latin typeface="Times New Roman" pitchFamily="18" charset="0"/>
                          <a:cs typeface="Times New Roman" pitchFamily="18" charset="0"/>
                        </a:rPr>
                        <a:t>This method is common in collecting data in the UAE</a:t>
                      </a:r>
                    </a:p>
                    <a:p>
                      <a:pPr marL="285750" indent="-285750" algn="l">
                        <a:buFont typeface="Arial" panose="020B0604020202020204" pitchFamily="34" charset="0"/>
                        <a:buChar char="•"/>
                      </a:pPr>
                      <a:r>
                        <a:rPr lang="en-GB" sz="1600" dirty="0">
                          <a:solidFill>
                            <a:schemeClr val="tx1"/>
                          </a:solidFill>
                          <a:latin typeface="Times New Roman" pitchFamily="18" charset="0"/>
                          <a:cs typeface="Times New Roman" pitchFamily="18" charset="0"/>
                        </a:rPr>
                        <a:t>Easy, and time-saving, especially that this questionnaire is intended to be used for other organizations. </a:t>
                      </a:r>
                      <a:endParaRPr lang="en-US" sz="1600" dirty="0">
                        <a:solidFill>
                          <a:schemeClr val="tx1"/>
                        </a:solidFill>
                        <a:latin typeface="Times New Roman" pitchFamily="18" charset="0"/>
                        <a:cs typeface="Times New Roman" pitchFamily="18" charset="0"/>
                      </a:endParaRPr>
                    </a:p>
                  </a:txBody>
                  <a:tcPr/>
                </a:tc>
                <a:extLst>
                  <a:ext uri="{0D108BD9-81ED-4DB2-BD59-A6C34878D82A}">
                    <a16:rowId xmlns:a16="http://schemas.microsoft.com/office/drawing/2014/main" val="77120174"/>
                  </a:ext>
                </a:extLst>
              </a:tr>
              <a:tr h="657479">
                <a:tc>
                  <a:txBody>
                    <a:bodyPr/>
                    <a:lstStyle/>
                    <a:p>
                      <a:pPr algn="ctr"/>
                      <a:r>
                        <a:rPr lang="en-US" sz="1600" b="1" dirty="0">
                          <a:latin typeface="Times New Roman" panose="02020603050405020304" pitchFamily="18" charset="0"/>
                          <a:cs typeface="Times New Roman" panose="02020603050405020304" pitchFamily="18" charset="0"/>
                        </a:rPr>
                        <a:t>When?</a:t>
                      </a:r>
                    </a:p>
                  </a:txBody>
                  <a:tcPr/>
                </a:tc>
                <a:tc>
                  <a:txBody>
                    <a:bodyPr/>
                    <a:lstStyle/>
                    <a:p>
                      <a:pPr algn="l"/>
                      <a:r>
                        <a:rPr lang="en-US" sz="1600" dirty="0">
                          <a:solidFill>
                            <a:schemeClr val="tx1"/>
                          </a:solidFill>
                          <a:latin typeface="Times New Roman" pitchFamily="18" charset="0"/>
                          <a:cs typeface="Times New Roman" pitchFamily="18" charset="0"/>
                        </a:rPr>
                        <a:t>Nov. 2018 - Sep. 2019 (Complete the first draft)</a:t>
                      </a:r>
                    </a:p>
                    <a:p>
                      <a:pPr algn="l"/>
                      <a:endParaRPr lang="en-US"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55327626"/>
                  </a:ext>
                </a:extLst>
              </a:tr>
            </a:tbl>
          </a:graphicData>
        </a:graphic>
      </p:graphicFrame>
      <p:sp>
        <p:nvSpPr>
          <p:cNvPr id="8" name="Rectangle 7">
            <a:extLst>
              <a:ext uri="{FF2B5EF4-FFF2-40B4-BE49-F238E27FC236}">
                <a16:creationId xmlns:a16="http://schemas.microsoft.com/office/drawing/2014/main" id="{5969DD56-E5AB-46DE-9FD5-D45A9073D42E}"/>
              </a:ext>
            </a:extLst>
          </p:cNvPr>
          <p:cNvSpPr/>
          <p:nvPr/>
        </p:nvSpPr>
        <p:spPr>
          <a:xfrm>
            <a:off x="2650958" y="223863"/>
            <a:ext cx="4572000" cy="646331"/>
          </a:xfrm>
          <a:prstGeom prst="rect">
            <a:avLst/>
          </a:prstGeom>
        </p:spPr>
        <p:txBody>
          <a:bodyPr>
            <a:spAutoFit/>
          </a:bodyPr>
          <a:lstStyle/>
          <a:p>
            <a:r>
              <a:rPr lang="en-US" sz="3600" dirty="0">
                <a:solidFill>
                  <a:srgbClr val="0000FF"/>
                </a:solidFill>
                <a:latin typeface="Times New Roman" pitchFamily="18" charset="0"/>
                <a:cs typeface="Times New Roman" pitchFamily="18" charset="0"/>
              </a:rPr>
              <a:t>The Methodology</a:t>
            </a:r>
            <a:endParaRPr lang="en-GB" sz="3600" dirty="0">
              <a:solidFill>
                <a:srgbClr val="0000FF"/>
              </a:solidFill>
              <a:latin typeface="Times New Roman" pitchFamily="18" charset="0"/>
              <a:cs typeface="Times New Roman" pitchFamily="18" charset="0"/>
            </a:endParaRPr>
          </a:p>
        </p:txBody>
      </p:sp>
    </p:spTree>
    <p:extLst>
      <p:ext uri="{BB962C8B-B14F-4D97-AF65-F5344CB8AC3E}">
        <p14:creationId xmlns:p14="http://schemas.microsoft.com/office/powerpoint/2010/main" val="3048411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1"/>
            <a:ext cx="7772400" cy="990600"/>
          </a:xfrm>
        </p:spPr>
        <p:txBody>
          <a:bodyPr>
            <a:normAutofit fontScale="90000"/>
          </a:bodyPr>
          <a:lstStyle/>
          <a:p>
            <a:r>
              <a:rPr lang="en-US" dirty="0"/>
              <a:t/>
            </a:r>
            <a:br>
              <a:rPr lang="en-US" dirty="0"/>
            </a:br>
            <a:r>
              <a:rPr lang="en-US" dirty="0"/>
              <a:t/>
            </a:r>
            <a:br>
              <a:rPr lang="en-US" dirty="0"/>
            </a:br>
            <a:r>
              <a:rPr lang="en-US" dirty="0"/>
              <a:t> </a:t>
            </a:r>
            <a:r>
              <a:rPr lang="en-US" sz="4000" dirty="0">
                <a:solidFill>
                  <a:srgbClr val="0000FF"/>
                </a:solidFill>
                <a:latin typeface="Times New Roman" pitchFamily="18" charset="0"/>
                <a:ea typeface="+mn-ea"/>
                <a:cs typeface="Times New Roman" pitchFamily="18" charset="0"/>
              </a:rPr>
              <a:t>Anticipated Challenges</a:t>
            </a:r>
          </a:p>
        </p:txBody>
      </p:sp>
      <p:sp>
        <p:nvSpPr>
          <p:cNvPr id="3" name="Subtitle 2"/>
          <p:cNvSpPr>
            <a:spLocks noGrp="1"/>
          </p:cNvSpPr>
          <p:nvPr>
            <p:ph type="subTitle" idx="1"/>
          </p:nvPr>
        </p:nvSpPr>
        <p:spPr>
          <a:xfrm>
            <a:off x="685800" y="1524000"/>
            <a:ext cx="7086600" cy="4114800"/>
          </a:xfrm>
        </p:spPr>
        <p:txBody>
          <a:bodyPr>
            <a:normAutofit fontScale="70000" lnSpcReduction="20000"/>
          </a:bodyPr>
          <a:lstStyle/>
          <a:p>
            <a:pPr algn="l"/>
            <a:endParaRPr lang="en-US" sz="2400" dirty="0"/>
          </a:p>
          <a:p>
            <a:pPr algn="l"/>
            <a:endParaRPr lang="en-US" sz="2000" dirty="0">
              <a:solidFill>
                <a:schemeClr val="tx1"/>
              </a:solidFill>
              <a:latin typeface="Times New Roman" pitchFamily="18" charset="0"/>
              <a:cs typeface="Times New Roman" pitchFamily="18" charset="0"/>
            </a:endParaRPr>
          </a:p>
          <a:p>
            <a:pPr algn="l">
              <a:buFont typeface="Arial" pitchFamily="34" charset="0"/>
              <a:buChar char="•"/>
            </a:pPr>
            <a:r>
              <a:rPr lang="en-GB" sz="2600" dirty="0">
                <a:solidFill>
                  <a:schemeClr val="tx1"/>
                </a:solidFill>
                <a:latin typeface="Times New Roman" pitchFamily="18" charset="0"/>
                <a:cs typeface="Times New Roman" pitchFamily="18" charset="0"/>
              </a:rPr>
              <a:t>Organisational challenges (power imbalance, bias)</a:t>
            </a:r>
          </a:p>
          <a:p>
            <a:pPr algn="l"/>
            <a:endParaRPr lang="en-GB" sz="2600" dirty="0">
              <a:solidFill>
                <a:schemeClr val="tx1"/>
              </a:solidFill>
              <a:latin typeface="Times New Roman" pitchFamily="18" charset="0"/>
              <a:cs typeface="Times New Roman" pitchFamily="18" charset="0"/>
            </a:endParaRPr>
          </a:p>
          <a:p>
            <a:pPr algn="l">
              <a:buFont typeface="Arial" pitchFamily="34" charset="0"/>
              <a:buChar char="•"/>
            </a:pPr>
            <a:r>
              <a:rPr lang="en-US" sz="2600" dirty="0">
                <a:solidFill>
                  <a:schemeClr val="tx1"/>
                </a:solidFill>
                <a:latin typeface="Times New Roman" pitchFamily="18" charset="0"/>
                <a:cs typeface="Times New Roman" pitchFamily="18" charset="0"/>
              </a:rPr>
              <a:t>Cultural challenges</a:t>
            </a:r>
          </a:p>
          <a:p>
            <a:pPr algn="l"/>
            <a:endParaRPr lang="en-US" sz="2600" dirty="0">
              <a:solidFill>
                <a:schemeClr val="tx1"/>
              </a:solidFill>
              <a:latin typeface="Times New Roman" pitchFamily="18" charset="0"/>
              <a:cs typeface="Times New Roman" pitchFamily="18" charset="0"/>
            </a:endParaRPr>
          </a:p>
          <a:p>
            <a:pPr algn="l">
              <a:buFont typeface="Arial" pitchFamily="34" charset="0"/>
              <a:buChar char="•"/>
            </a:pPr>
            <a:r>
              <a:rPr lang="en-US" sz="2600" dirty="0">
                <a:solidFill>
                  <a:schemeClr val="tx1"/>
                </a:solidFill>
                <a:latin typeface="Times New Roman" pitchFamily="18" charset="0"/>
                <a:cs typeface="Times New Roman" pitchFamily="18" charset="0"/>
              </a:rPr>
              <a:t>Time Management</a:t>
            </a:r>
          </a:p>
          <a:p>
            <a:pPr algn="l">
              <a:buFont typeface="Arial" pitchFamily="34" charset="0"/>
              <a:buChar char="•"/>
            </a:pPr>
            <a:endParaRPr lang="ar-AE" sz="2600" dirty="0">
              <a:solidFill>
                <a:schemeClr val="tx1"/>
              </a:solidFill>
              <a:latin typeface="Times New Roman" pitchFamily="18" charset="0"/>
              <a:cs typeface="Times New Roman" pitchFamily="18" charset="0"/>
            </a:endParaRPr>
          </a:p>
          <a:p>
            <a:pPr algn="l">
              <a:buFont typeface="Arial" pitchFamily="34" charset="0"/>
              <a:buChar char="•"/>
            </a:pPr>
            <a:r>
              <a:rPr lang="en-GB" sz="2600" dirty="0">
                <a:latin typeface="Times New Roman" pitchFamily="18" charset="0"/>
                <a:cs typeface="Times New Roman" pitchFamily="18" charset="0"/>
              </a:rPr>
              <a:t>Police requirements and project needs</a:t>
            </a:r>
            <a:r>
              <a:rPr lang="ar-AE" sz="2600" dirty="0">
                <a:latin typeface="Times New Roman" pitchFamily="18" charset="0"/>
                <a:cs typeface="Times New Roman" pitchFamily="18" charset="0"/>
              </a:rPr>
              <a:t> </a:t>
            </a:r>
            <a:r>
              <a:rPr lang="en-GB" sz="2600" dirty="0">
                <a:latin typeface="Times New Roman" pitchFamily="18" charset="0"/>
                <a:cs typeface="Times New Roman" pitchFamily="18" charset="0"/>
              </a:rPr>
              <a:t> ASAP</a:t>
            </a:r>
            <a:endParaRPr lang="en-US" sz="2600" dirty="0">
              <a:solidFill>
                <a:schemeClr val="tx1"/>
              </a:solidFill>
              <a:latin typeface="Times New Roman" pitchFamily="18" charset="0"/>
              <a:cs typeface="Times New Roman" pitchFamily="18" charset="0"/>
            </a:endParaRPr>
          </a:p>
          <a:p>
            <a:pPr algn="l"/>
            <a:endParaRPr lang="en-US" sz="2400" dirty="0">
              <a:solidFill>
                <a:schemeClr val="tx1"/>
              </a:solidFill>
            </a:endParaRPr>
          </a:p>
          <a:p>
            <a:pPr algn="l"/>
            <a:endParaRPr lang="en-US" sz="2400" dirty="0"/>
          </a:p>
          <a:p>
            <a:pPr algn="l"/>
            <a:endParaRPr lang="en-US" sz="2400" dirty="0"/>
          </a:p>
          <a:p>
            <a:pPr algn="l"/>
            <a:r>
              <a:rPr lang="en-US" sz="2400" dirty="0"/>
              <a:t> </a:t>
            </a:r>
          </a:p>
          <a:p>
            <a:pPr algn="l"/>
            <a:endParaRPr lang="en-US" sz="2400" dirty="0"/>
          </a:p>
          <a:p>
            <a:endParaRPr lang="en-US" dirty="0"/>
          </a:p>
          <a:p>
            <a:endParaRPr lang="en-US" dirty="0"/>
          </a:p>
          <a:p>
            <a:endParaRPr lang="en-US" dirty="0"/>
          </a:p>
        </p:txBody>
      </p:sp>
      <p:pic>
        <p:nvPicPr>
          <p:cNvPr id="4" name="il_fi" descr="http://www.northernlightspr.com/wp-content/uploads/2012/01/bradford-new_logo_black.jpg"/>
          <p:cNvPicPr/>
          <p:nvPr/>
        </p:nvPicPr>
        <p:blipFill>
          <a:blip r:embed="rId3" cstate="print"/>
          <a:srcRect/>
          <a:stretch>
            <a:fillRect/>
          </a:stretch>
        </p:blipFill>
        <p:spPr bwMode="auto">
          <a:xfrm>
            <a:off x="7391400" y="5562600"/>
            <a:ext cx="1520825" cy="1295400"/>
          </a:xfrm>
          <a:prstGeom prst="rect">
            <a:avLst/>
          </a:prstGeom>
          <a:noFill/>
          <a:ln w="9525">
            <a:noFill/>
            <a:miter lim="800000"/>
            <a:headEnd/>
            <a:tailEnd/>
          </a:ln>
        </p:spPr>
      </p:pic>
    </p:spTree>
    <p:extLst>
      <p:ext uri="{BB962C8B-B14F-4D97-AF65-F5344CB8AC3E}">
        <p14:creationId xmlns:p14="http://schemas.microsoft.com/office/powerpoint/2010/main" val="1746461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8337"/>
            <a:ext cx="7772400" cy="990600"/>
          </a:xfrm>
        </p:spPr>
        <p:txBody>
          <a:bodyPr>
            <a:normAutofit/>
          </a:bodyPr>
          <a:lstStyle/>
          <a:p>
            <a:r>
              <a:rPr lang="en-GB" altLang="en-US" sz="3600" dirty="0">
                <a:solidFill>
                  <a:srgbClr val="0000FF"/>
                </a:solidFill>
                <a:latin typeface="Times New Roman" pitchFamily="18" charset="0"/>
                <a:ea typeface="+mn-ea"/>
                <a:cs typeface="Times New Roman" pitchFamily="18" charset="0"/>
              </a:rPr>
              <a:t>Contribution</a:t>
            </a:r>
            <a:endParaRPr lang="en-US" sz="3600" dirty="0">
              <a:solidFill>
                <a:srgbClr val="0000FF"/>
              </a:solidFill>
              <a:latin typeface="Times New Roman" pitchFamily="18" charset="0"/>
              <a:ea typeface="+mn-ea"/>
              <a:cs typeface="Times New Roman" pitchFamily="18" charset="0"/>
            </a:endParaRPr>
          </a:p>
        </p:txBody>
      </p:sp>
      <p:pic>
        <p:nvPicPr>
          <p:cNvPr id="4" name="il_fi" descr="http://www.northernlightspr.com/wp-content/uploads/2012/01/bradford-new_logo_black.jpg"/>
          <p:cNvPicPr/>
          <p:nvPr/>
        </p:nvPicPr>
        <p:blipFill>
          <a:blip r:embed="rId3" cstate="print"/>
          <a:srcRect/>
          <a:stretch>
            <a:fillRect/>
          </a:stretch>
        </p:blipFill>
        <p:spPr bwMode="auto">
          <a:xfrm>
            <a:off x="7391400" y="5562600"/>
            <a:ext cx="1520825" cy="1295400"/>
          </a:xfrm>
          <a:prstGeom prst="rect">
            <a:avLst/>
          </a:prstGeom>
          <a:noFill/>
          <a:ln w="9525">
            <a:noFill/>
            <a:miter lim="800000"/>
            <a:headEnd/>
            <a:tailEnd/>
          </a:ln>
        </p:spPr>
      </p:pic>
      <p:sp>
        <p:nvSpPr>
          <p:cNvPr id="5" name="Rectangle 4">
            <a:extLst>
              <a:ext uri="{FF2B5EF4-FFF2-40B4-BE49-F238E27FC236}">
                <a16:creationId xmlns:a16="http://schemas.microsoft.com/office/drawing/2014/main" id="{D3A656D8-F01B-458C-9000-7087CCE1DBC9}"/>
              </a:ext>
            </a:extLst>
          </p:cNvPr>
          <p:cNvSpPr/>
          <p:nvPr/>
        </p:nvSpPr>
        <p:spPr>
          <a:xfrm>
            <a:off x="534987" y="1998133"/>
            <a:ext cx="8067145" cy="3422540"/>
          </a:xfrm>
          <a:prstGeom prst="rect">
            <a:avLst/>
          </a:prstGeom>
        </p:spPr>
        <p:txBody>
          <a:bodyPr wrap="square">
            <a:spAutoFit/>
          </a:bodyPr>
          <a:lstStyle/>
          <a:p>
            <a:pPr lvl="0">
              <a:lnSpc>
                <a:spcPct val="150000"/>
              </a:lnSpc>
              <a:spcAft>
                <a:spcPts val="600"/>
              </a:spcAft>
              <a:buClr>
                <a:srgbClr val="000000"/>
              </a:buClr>
            </a:pPr>
            <a:r>
              <a:rPr lang="en-GB" sz="2000" dirty="0">
                <a:latin typeface="Times New Roman" panose="02020603050405020304" pitchFamily="18" charset="0"/>
                <a:cs typeface="Arial" panose="020B0604020202020204" pitchFamily="34" charset="0"/>
              </a:rPr>
              <a:t>The study will be the first foresight study to be applied to a governmental organisation in the UAE.</a:t>
            </a:r>
            <a:r>
              <a:rPr lang="ar-LY" sz="2000" dirty="0">
                <a:latin typeface="Times New Roman" panose="02020603050405020304" pitchFamily="18" charset="0"/>
                <a:cs typeface="Arial" panose="020B0604020202020204" pitchFamily="34" charset="0"/>
              </a:rPr>
              <a:t> </a:t>
            </a:r>
            <a:r>
              <a:rPr lang="en-GB" sz="2000" dirty="0">
                <a:latin typeface="Times New Roman" panose="02020603050405020304" pitchFamily="18" charset="0"/>
                <a:cs typeface="Arial" panose="020B0604020202020204" pitchFamily="34" charset="0"/>
              </a:rPr>
              <a:t>However, this study will:</a:t>
            </a:r>
          </a:p>
          <a:p>
            <a:pPr marL="342900" lvl="0" indent="-342900">
              <a:lnSpc>
                <a:spcPct val="150000"/>
              </a:lnSpc>
              <a:spcAft>
                <a:spcPts val="600"/>
              </a:spcAft>
              <a:buClr>
                <a:srgbClr val="000000"/>
              </a:buClr>
              <a:buFont typeface="+mj-lt"/>
              <a:buAutoNum type="arabicPeriod"/>
            </a:pPr>
            <a:r>
              <a:rPr lang="en-GB" sz="2000" dirty="0">
                <a:latin typeface="Times New Roman" panose="02020603050405020304" pitchFamily="18" charset="0"/>
                <a:cs typeface="Arial" panose="020B0604020202020204" pitchFamily="34" charset="0"/>
              </a:rPr>
              <a:t>Help with the possibility of using the questionnaire to measure the ADP’s capabilities and foresight practices as well as proposing ideas to raise the ADP’s maturity in the future</a:t>
            </a:r>
            <a:r>
              <a:rPr lang="en-GB" dirty="0"/>
              <a:t>. </a:t>
            </a:r>
          </a:p>
          <a:p>
            <a:pPr marL="342900" lvl="0" indent="-342900">
              <a:lnSpc>
                <a:spcPct val="150000"/>
              </a:lnSpc>
              <a:spcAft>
                <a:spcPts val="600"/>
              </a:spcAft>
              <a:buClr>
                <a:srgbClr val="000000"/>
              </a:buClr>
              <a:buFont typeface="+mj-lt"/>
              <a:buAutoNum type="arabicPeriod"/>
            </a:pPr>
            <a:r>
              <a:rPr lang="en-GB" sz="2000" dirty="0">
                <a:latin typeface="Times New Roman" panose="02020603050405020304" pitchFamily="18" charset="0"/>
                <a:cs typeface="Arial" panose="020B0604020202020204" pitchFamily="34" charset="0"/>
              </a:rPr>
              <a:t>Be used to measure the future of government institutions in the Arab world.</a:t>
            </a:r>
          </a:p>
        </p:txBody>
      </p:sp>
    </p:spTree>
    <p:extLst>
      <p:ext uri="{BB962C8B-B14F-4D97-AF65-F5344CB8AC3E}">
        <p14:creationId xmlns:p14="http://schemas.microsoft.com/office/powerpoint/2010/main" val="770097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7358" y="356068"/>
            <a:ext cx="7772400" cy="990600"/>
          </a:xfrm>
        </p:spPr>
        <p:txBody>
          <a:bodyPr>
            <a:noAutofit/>
          </a:bodyPr>
          <a:lstStyle/>
          <a:p>
            <a:r>
              <a:rPr lang="en-US" sz="4000" dirty="0"/>
              <a:t/>
            </a:r>
            <a:br>
              <a:rPr lang="en-US" sz="4000" dirty="0"/>
            </a:br>
            <a:r>
              <a:rPr lang="en-US" sz="3600" dirty="0">
                <a:solidFill>
                  <a:srgbClr val="0000FF"/>
                </a:solidFill>
                <a:latin typeface="Times New Roman" pitchFamily="18" charset="0"/>
                <a:ea typeface="+mn-ea"/>
                <a:cs typeface="Times New Roman" pitchFamily="18" charset="0"/>
              </a:rPr>
              <a:t>Research Time Plan</a:t>
            </a:r>
            <a:r>
              <a:rPr lang="en-US" sz="4000" dirty="0"/>
              <a:t/>
            </a:r>
            <a:br>
              <a:rPr lang="en-US" sz="4000" dirty="0"/>
            </a:b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685800" y="1524000"/>
            <a:ext cx="7086600" cy="4114800"/>
          </a:xfrm>
        </p:spPr>
        <p:txBody>
          <a:bodyPr>
            <a:normAutofit/>
          </a:bodyPr>
          <a:lstStyle/>
          <a:p>
            <a:pPr algn="l"/>
            <a:endParaRPr lang="en-US" sz="2400" dirty="0"/>
          </a:p>
          <a:p>
            <a:pPr algn="l"/>
            <a:endParaRPr lang="en-US" sz="2400" dirty="0"/>
          </a:p>
          <a:p>
            <a:pPr algn="l"/>
            <a:endParaRPr lang="en-US" sz="2400" dirty="0"/>
          </a:p>
          <a:p>
            <a:pPr algn="l"/>
            <a:r>
              <a:rPr lang="en-US" sz="2400" dirty="0"/>
              <a:t> </a:t>
            </a:r>
          </a:p>
          <a:p>
            <a:pPr algn="l"/>
            <a:endParaRPr lang="en-US" sz="2400" dirty="0"/>
          </a:p>
          <a:p>
            <a:endParaRPr lang="en-US" dirty="0"/>
          </a:p>
          <a:p>
            <a:endParaRPr lang="en-US" dirty="0"/>
          </a:p>
          <a:p>
            <a:endParaRPr lang="en-US" dirty="0"/>
          </a:p>
        </p:txBody>
      </p:sp>
      <p:pic>
        <p:nvPicPr>
          <p:cNvPr id="4" name="il_fi" descr="http://www.northernlightspr.com/wp-content/uploads/2012/01/bradford-new_logo_black.jpg"/>
          <p:cNvPicPr/>
          <p:nvPr/>
        </p:nvPicPr>
        <p:blipFill>
          <a:blip r:embed="rId3" cstate="print"/>
          <a:srcRect/>
          <a:stretch>
            <a:fillRect/>
          </a:stretch>
        </p:blipFill>
        <p:spPr bwMode="auto">
          <a:xfrm>
            <a:off x="7391400" y="5562600"/>
            <a:ext cx="1520825" cy="1295400"/>
          </a:xfrm>
          <a:prstGeom prst="rect">
            <a:avLst/>
          </a:prstGeom>
          <a:noFill/>
          <a:ln w="9525">
            <a:noFill/>
            <a:miter lim="800000"/>
            <a:headEnd/>
            <a:tailEnd/>
          </a:ln>
        </p:spPr>
      </p:pic>
      <p:pic>
        <p:nvPicPr>
          <p:cNvPr id="7" name="Picture 6">
            <a:extLst>
              <a:ext uri="{FF2B5EF4-FFF2-40B4-BE49-F238E27FC236}">
                <a16:creationId xmlns:a16="http://schemas.microsoft.com/office/drawing/2014/main" id="{02E235BE-54D5-4075-9FFE-EC23DA9EFF59}"/>
              </a:ext>
            </a:extLst>
          </p:cNvPr>
          <p:cNvPicPr/>
          <p:nvPr/>
        </p:nvPicPr>
        <p:blipFill rotWithShape="1">
          <a:blip r:embed="rId4">
            <a:extLst>
              <a:ext uri="{28A0092B-C50C-407E-A947-70E740481C1C}">
                <a14:useLocalDpi xmlns:a14="http://schemas.microsoft.com/office/drawing/2010/main" val="0"/>
              </a:ext>
            </a:extLst>
          </a:blip>
          <a:srcRect l="2991" t="11434" r="3944" b="8793"/>
          <a:stretch/>
        </p:blipFill>
        <p:spPr bwMode="auto">
          <a:xfrm>
            <a:off x="447040" y="1219200"/>
            <a:ext cx="8249920" cy="44196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44338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1"/>
            <a:ext cx="7772400" cy="990600"/>
          </a:xfrm>
        </p:spPr>
        <p:txBody>
          <a:bodyPr>
            <a:normAutofit fontScale="90000"/>
          </a:bodyPr>
          <a:lstStyle/>
          <a:p>
            <a:r>
              <a:rPr lang="en-US" dirty="0"/>
              <a:t/>
            </a:r>
            <a:br>
              <a:rPr lang="en-US" dirty="0"/>
            </a:br>
            <a:r>
              <a:rPr lang="en-US" dirty="0"/>
              <a:t/>
            </a:r>
            <a:br>
              <a:rPr lang="en-US" dirty="0"/>
            </a:br>
            <a:endParaRPr lang="en-US" dirty="0"/>
          </a:p>
        </p:txBody>
      </p:sp>
      <p:sp>
        <p:nvSpPr>
          <p:cNvPr id="3" name="Subtitle 2"/>
          <p:cNvSpPr>
            <a:spLocks noGrp="1"/>
          </p:cNvSpPr>
          <p:nvPr>
            <p:ph type="subTitle" idx="1"/>
          </p:nvPr>
        </p:nvSpPr>
        <p:spPr>
          <a:xfrm>
            <a:off x="685800" y="1524000"/>
            <a:ext cx="7086600" cy="4114800"/>
          </a:xfrm>
        </p:spPr>
        <p:txBody>
          <a:bodyPr>
            <a:normAutofit/>
          </a:bodyPr>
          <a:lstStyle/>
          <a:p>
            <a:pPr algn="l"/>
            <a:endParaRPr lang="en-US" sz="2400" dirty="0"/>
          </a:p>
          <a:p>
            <a:endParaRPr lang="en-US" sz="5400" b="1" dirty="0"/>
          </a:p>
          <a:p>
            <a:r>
              <a:rPr lang="en-US" sz="4400" dirty="0">
                <a:solidFill>
                  <a:srgbClr val="C00000"/>
                </a:solidFill>
                <a:latin typeface="Times New Roman" pitchFamily="18" charset="0"/>
                <a:cs typeface="Times New Roman" pitchFamily="18" charset="0"/>
              </a:rPr>
              <a:t>Q &amp; A</a:t>
            </a:r>
          </a:p>
        </p:txBody>
      </p:sp>
      <p:pic>
        <p:nvPicPr>
          <p:cNvPr id="4" name="il_fi" descr="http://www.northernlightspr.com/wp-content/uploads/2012/01/bradford-new_logo_black.jpg"/>
          <p:cNvPicPr/>
          <p:nvPr/>
        </p:nvPicPr>
        <p:blipFill>
          <a:blip r:embed="rId2" cstate="print"/>
          <a:srcRect/>
          <a:stretch>
            <a:fillRect/>
          </a:stretch>
        </p:blipFill>
        <p:spPr bwMode="auto">
          <a:xfrm>
            <a:off x="7391400" y="5562600"/>
            <a:ext cx="1520825" cy="1295400"/>
          </a:xfrm>
          <a:prstGeom prst="rect">
            <a:avLst/>
          </a:prstGeom>
          <a:noFill/>
          <a:ln w="9525">
            <a:noFill/>
            <a:miter lim="800000"/>
            <a:headEnd/>
            <a:tailEnd/>
          </a:ln>
        </p:spPr>
      </p:pic>
    </p:spTree>
    <p:extLst>
      <p:ext uri="{BB962C8B-B14F-4D97-AF65-F5344CB8AC3E}">
        <p14:creationId xmlns:p14="http://schemas.microsoft.com/office/powerpoint/2010/main" val="390765658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5238</TotalTime>
  <Words>613</Words>
  <Application>Microsoft Office PowerPoint</Application>
  <PresentationFormat>On-screen Show (4:3)</PresentationFormat>
  <Paragraphs>113</Paragraphs>
  <Slides>9</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Times New Roman</vt:lpstr>
      <vt:lpstr>Office Theme</vt:lpstr>
      <vt:lpstr>Government Foresight: Towards a Maturity Index for Abu Dhabi Police, UAE</vt:lpstr>
      <vt:lpstr>PowerPoint Presentation</vt:lpstr>
      <vt:lpstr>PowerPoint Presentation</vt:lpstr>
      <vt:lpstr>Study Aim &amp; Objective</vt:lpstr>
      <vt:lpstr>PowerPoint Presentation</vt:lpstr>
      <vt:lpstr>   Anticipated Challenges</vt:lpstr>
      <vt:lpstr>Contribution</vt:lpstr>
      <vt:lpstr> Research Time Plan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Government Foresight: Towards a Maturity index for Abu Dhabi Police, UAE</dc:title>
  <dc:creator>salkaaabi</dc:creator>
  <cp:lastModifiedBy>Wallace</cp:lastModifiedBy>
  <cp:revision>43</cp:revision>
  <dcterms:created xsi:type="dcterms:W3CDTF">2018-10-15T14:51:01Z</dcterms:created>
  <dcterms:modified xsi:type="dcterms:W3CDTF">2018-11-02T10:38:16Z</dcterms:modified>
</cp:coreProperties>
</file>